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Dream Avenue" charset="1" panose="02000503000000020004"/>
      <p:regular r:id="rId42"/>
    </p:embeddedFont>
    <p:embeddedFont>
      <p:font typeface="Open Sans Bold" charset="1" panose="00000000000000000000"/>
      <p:regular r:id="rId43"/>
    </p:embeddedFont>
    <p:embeddedFont>
      <p:font typeface="Lora Bold" charset="1" panose="00000800000000000000"/>
      <p:regular r:id="rId44"/>
    </p:embeddedFont>
    <p:embeddedFont>
      <p:font typeface="Open Sans Semi-Bold" charset="1" panose="00000000000000000000"/>
      <p:regular r:id="rId45"/>
    </p:embeddedFont>
    <p:embeddedFont>
      <p:font typeface="Inter Bold" charset="1" panose="020B0802030000000004"/>
      <p:regular r:id="rId46"/>
    </p:embeddedFont>
    <p:embeddedFont>
      <p:font typeface="Lora" charset="1" panose="00000500000000000000"/>
      <p:regular r:id="rId47"/>
    </p:embeddedFont>
    <p:embeddedFont>
      <p:font typeface="Canva Sans Bold" charset="1" panose="020B0803030501040103"/>
      <p:regular r:id="rId48"/>
    </p:embeddedFont>
    <p:embeddedFont>
      <p:font typeface="Inter Ultra-Bold" charset="1" panose="02000503000000020004"/>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2759" y="6802807"/>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a:off x="1074658" y="8563446"/>
            <a:ext cx="16138684" cy="0"/>
          </a:xfrm>
          <a:prstGeom prst="line">
            <a:avLst/>
          </a:prstGeom>
          <a:ln cap="flat" w="38100">
            <a:solidFill>
              <a:srgbClr val="17726D"/>
            </a:solidFill>
            <a:prstDash val="solid"/>
            <a:headEnd type="none" len="sm" w="sm"/>
            <a:tailEnd type="none" len="sm" w="sm"/>
          </a:ln>
        </p:spPr>
      </p:sp>
      <p:grpSp>
        <p:nvGrpSpPr>
          <p:cNvPr name="Group 6" id="6"/>
          <p:cNvGrpSpPr/>
          <p:nvPr/>
        </p:nvGrpSpPr>
        <p:grpSpPr>
          <a:xfrm rot="0">
            <a:off x="10808562" y="1493790"/>
            <a:ext cx="4758515" cy="475851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9" id="9"/>
          <p:cNvGrpSpPr/>
          <p:nvPr/>
        </p:nvGrpSpPr>
        <p:grpSpPr>
          <a:xfrm rot="0">
            <a:off x="1074658" y="4919662"/>
            <a:ext cx="447675" cy="44767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12" id="12"/>
          <p:cNvSpPr/>
          <p:nvPr/>
        </p:nvSpPr>
        <p:spPr>
          <a:xfrm flipH="false" flipV="false" rot="0">
            <a:off x="1124956" y="656036"/>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5972039" y="656036"/>
            <a:ext cx="1241303" cy="575606"/>
            <a:chOff x="0" y="0"/>
            <a:chExt cx="326928" cy="151600"/>
          </a:xfrm>
        </p:grpSpPr>
        <p:sp>
          <p:nvSpPr>
            <p:cNvPr name="Freeform 14" id="14"/>
            <p:cNvSpPr/>
            <p:nvPr/>
          </p:nvSpPr>
          <p:spPr>
            <a:xfrm flipH="false" flipV="false" rot="0">
              <a:off x="0" y="0"/>
              <a:ext cx="326928" cy="151600"/>
            </a:xfrm>
            <a:custGeom>
              <a:avLst/>
              <a:gdLst/>
              <a:ahLst/>
              <a:cxnLst/>
              <a:rect r="r" b="b" t="t" l="l"/>
              <a:pathLst>
                <a:path h="151600" w="326928">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sp>
        <p:sp>
          <p:nvSpPr>
            <p:cNvPr name="TextBox 15" id="15"/>
            <p:cNvSpPr txBox="true"/>
            <p:nvPr/>
          </p:nvSpPr>
          <p:spPr>
            <a:xfrm>
              <a:off x="0" y="-47625"/>
              <a:ext cx="326928" cy="199225"/>
            </a:xfrm>
            <a:prstGeom prst="rect">
              <a:avLst/>
            </a:prstGeom>
          </p:spPr>
          <p:txBody>
            <a:bodyPr anchor="ctr" rtlCol="false" tIns="50800" lIns="50800" bIns="50800" rIns="50800"/>
            <a:lstStyle/>
            <a:p>
              <a:pPr algn="ctr">
                <a:lnSpc>
                  <a:spcPts val="2479"/>
                </a:lnSpc>
              </a:pPr>
            </a:p>
          </p:txBody>
        </p:sp>
      </p:grpSp>
      <p:sp>
        <p:nvSpPr>
          <p:cNvPr name="Freeform 16" id="16"/>
          <p:cNvSpPr/>
          <p:nvPr/>
        </p:nvSpPr>
        <p:spPr>
          <a:xfrm flipH="false" flipV="false" rot="0">
            <a:off x="16275918" y="793769"/>
            <a:ext cx="633545" cy="300142"/>
          </a:xfrm>
          <a:custGeom>
            <a:avLst/>
            <a:gdLst/>
            <a:ahLst/>
            <a:cxnLst/>
            <a:rect r="r" b="b" t="t" l="l"/>
            <a:pathLst>
              <a:path h="300142" w="633545">
                <a:moveTo>
                  <a:pt x="0" y="0"/>
                </a:moveTo>
                <a:lnTo>
                  <a:pt x="633545" y="0"/>
                </a:lnTo>
                <a:lnTo>
                  <a:pt x="633545" y="300141"/>
                </a:lnTo>
                <a:lnTo>
                  <a:pt x="0" y="3001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981075" y="2998346"/>
            <a:ext cx="14166687" cy="1568428"/>
          </a:xfrm>
          <a:prstGeom prst="rect">
            <a:avLst/>
          </a:prstGeom>
        </p:spPr>
        <p:txBody>
          <a:bodyPr anchor="t" rtlCol="false" tIns="0" lIns="0" bIns="0" rIns="0">
            <a:spAutoFit/>
          </a:bodyPr>
          <a:lstStyle/>
          <a:p>
            <a:pPr algn="l">
              <a:lnSpc>
                <a:spcPts val="12776"/>
              </a:lnSpc>
            </a:pPr>
            <a:r>
              <a:rPr lang="en-US" sz="9125">
                <a:solidFill>
                  <a:srgbClr val="17726D"/>
                </a:solidFill>
                <a:latin typeface="Dream Avenue"/>
                <a:ea typeface="Dream Avenue"/>
                <a:cs typeface="Dream Avenue"/>
                <a:sym typeface="Dream Avenue"/>
              </a:rPr>
              <a:t>BREAKING THE SILENCE</a:t>
            </a:r>
          </a:p>
        </p:txBody>
      </p:sp>
      <p:sp>
        <p:nvSpPr>
          <p:cNvPr name="TextBox 18" id="18"/>
          <p:cNvSpPr txBox="true"/>
          <p:nvPr/>
        </p:nvSpPr>
        <p:spPr>
          <a:xfrm rot="0">
            <a:off x="14344595" y="8862553"/>
            <a:ext cx="2868747" cy="368301"/>
          </a:xfrm>
          <a:prstGeom prst="rect">
            <a:avLst/>
          </a:prstGeom>
        </p:spPr>
        <p:txBody>
          <a:bodyPr anchor="t" rtlCol="false" tIns="0" lIns="0" bIns="0" rIns="0">
            <a:spAutoFit/>
          </a:bodyPr>
          <a:lstStyle/>
          <a:p>
            <a:pPr algn="r" marL="0" indent="0" lvl="0">
              <a:lnSpc>
                <a:spcPts val="3099"/>
              </a:lnSpc>
            </a:pPr>
            <a:r>
              <a:rPr lang="en-US" b="true" sz="1999">
                <a:solidFill>
                  <a:srgbClr val="000000"/>
                </a:solidFill>
                <a:latin typeface="Open Sans Bold"/>
                <a:ea typeface="Open Sans Bold"/>
                <a:cs typeface="Open Sans Bold"/>
                <a:sym typeface="Open Sans Bold"/>
              </a:rPr>
              <a:t>10th October, 2024</a:t>
            </a:r>
          </a:p>
        </p:txBody>
      </p:sp>
      <p:sp>
        <p:nvSpPr>
          <p:cNvPr name="TextBox 19" id="19"/>
          <p:cNvSpPr txBox="true"/>
          <p:nvPr/>
        </p:nvSpPr>
        <p:spPr>
          <a:xfrm rot="0">
            <a:off x="1711249" y="4654601"/>
            <a:ext cx="8069342" cy="1471930"/>
          </a:xfrm>
          <a:prstGeom prst="rect">
            <a:avLst/>
          </a:prstGeom>
        </p:spPr>
        <p:txBody>
          <a:bodyPr anchor="t" rtlCol="false" tIns="0" lIns="0" bIns="0" rIns="0">
            <a:spAutoFit/>
          </a:bodyPr>
          <a:lstStyle/>
          <a:p>
            <a:pPr algn="l">
              <a:lnSpc>
                <a:spcPts val="3919"/>
              </a:lnSpc>
            </a:pPr>
            <a:r>
              <a:rPr lang="en-US" b="true" sz="2799" spc="207">
                <a:solidFill>
                  <a:srgbClr val="000000"/>
                </a:solidFill>
                <a:latin typeface="Lora Bold"/>
                <a:ea typeface="Lora Bold"/>
                <a:cs typeface="Lora Bold"/>
                <a:sym typeface="Lora Bold"/>
              </a:rPr>
              <a:t>EMPOWERING VICTIMS &amp; RAISING AWARENESS ON SEXUAL VIOLENCE</a:t>
            </a:r>
          </a:p>
          <a:p>
            <a:pPr algn="l" marL="0" indent="0" lvl="0">
              <a:lnSpc>
                <a:spcPts val="3919"/>
              </a:lnSpc>
            </a:pPr>
          </a:p>
        </p:txBody>
      </p:sp>
      <p:sp>
        <p:nvSpPr>
          <p:cNvPr name="TextBox 20" id="20"/>
          <p:cNvSpPr txBox="true"/>
          <p:nvPr/>
        </p:nvSpPr>
        <p:spPr>
          <a:xfrm rot="0">
            <a:off x="1857293" y="662932"/>
            <a:ext cx="3191396" cy="422275"/>
          </a:xfrm>
          <a:prstGeom prst="rect">
            <a:avLst/>
          </a:prstGeom>
        </p:spPr>
        <p:txBody>
          <a:bodyPr anchor="t" rtlCol="false" tIns="0" lIns="0" bIns="0" rIns="0">
            <a:spAutoFit/>
          </a:bodyPr>
          <a:lstStyle/>
          <a:p>
            <a:pPr algn="l">
              <a:lnSpc>
                <a:spcPts val="3499"/>
              </a:lnSpc>
            </a:pPr>
            <a:r>
              <a:rPr lang="en-US" sz="2499" b="true">
                <a:solidFill>
                  <a:srgbClr val="000000"/>
                </a:solidFill>
                <a:latin typeface="Open Sans Semi-Bold"/>
                <a:ea typeface="Open Sans Semi-Bold"/>
                <a:cs typeface="Open Sans Semi-Bold"/>
                <a:sym typeface="Open Sans Semi-Bold"/>
              </a:rPr>
              <a:t>TE ECS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57494"/>
            <a:ext cx="18288000" cy="1495425"/>
            <a:chOff x="0" y="0"/>
            <a:chExt cx="4816593" cy="393857"/>
          </a:xfrm>
        </p:grpSpPr>
        <p:sp>
          <p:nvSpPr>
            <p:cNvPr name="Freeform 3" id="3"/>
            <p:cNvSpPr/>
            <p:nvPr/>
          </p:nvSpPr>
          <p:spPr>
            <a:xfrm flipH="false" flipV="false" rot="0">
              <a:off x="0" y="0"/>
              <a:ext cx="4816592" cy="393857"/>
            </a:xfrm>
            <a:custGeom>
              <a:avLst/>
              <a:gdLst/>
              <a:ahLst/>
              <a:cxnLst/>
              <a:rect r="r" b="b" t="t" l="l"/>
              <a:pathLst>
                <a:path h="393857" w="4816592">
                  <a:moveTo>
                    <a:pt x="0" y="0"/>
                  </a:moveTo>
                  <a:lnTo>
                    <a:pt x="4816592" y="0"/>
                  </a:lnTo>
                  <a:lnTo>
                    <a:pt x="4816592" y="393857"/>
                  </a:lnTo>
                  <a:lnTo>
                    <a:pt x="0" y="393857"/>
                  </a:lnTo>
                  <a:close/>
                </a:path>
              </a:pathLst>
            </a:custGeom>
            <a:solidFill>
              <a:srgbClr val="17726D"/>
            </a:solidFill>
          </p:spPr>
        </p:sp>
        <p:sp>
          <p:nvSpPr>
            <p:cNvPr name="TextBox 4" id="4"/>
            <p:cNvSpPr txBox="true"/>
            <p:nvPr/>
          </p:nvSpPr>
          <p:spPr>
            <a:xfrm>
              <a:off x="0" y="-47625"/>
              <a:ext cx="4816593" cy="441482"/>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357705" y="7637029"/>
            <a:ext cx="4136867" cy="413686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597507" y="3725602"/>
            <a:ext cx="16419355" cy="5224710"/>
            <a:chOff x="0" y="0"/>
            <a:chExt cx="21892473" cy="6966280"/>
          </a:xfrm>
        </p:grpSpPr>
        <p:sp>
          <p:nvSpPr>
            <p:cNvPr name="TextBox 9" id="9"/>
            <p:cNvSpPr txBox="true"/>
            <p:nvPr/>
          </p:nvSpPr>
          <p:spPr>
            <a:xfrm rot="0">
              <a:off x="0" y="615945"/>
              <a:ext cx="21892473" cy="6350335"/>
            </a:xfrm>
            <a:prstGeom prst="rect">
              <a:avLst/>
            </a:prstGeom>
          </p:spPr>
          <p:txBody>
            <a:bodyPr anchor="t" rtlCol="false" tIns="0" lIns="0" bIns="0" rIns="0">
              <a:spAutoFit/>
            </a:bodyPr>
            <a:lstStyle/>
            <a:p>
              <a:pPr algn="just">
                <a:lnSpc>
                  <a:spcPts val="3177"/>
                </a:lnSpc>
              </a:pPr>
              <a:r>
                <a:rPr lang="en-US" sz="2118" b="true">
                  <a:solidFill>
                    <a:srgbClr val="000000"/>
                  </a:solidFill>
                  <a:latin typeface="Lora Bold"/>
                  <a:ea typeface="Lora Bold"/>
                  <a:cs typeface="Lora Bold"/>
                  <a:sym typeface="Lora Bold"/>
                </a:rPr>
                <a:t>August 9, 2024: Discovery of the Body</a:t>
              </a:r>
              <a:r>
                <a:rPr lang="en-US" sz="2118">
                  <a:solidFill>
                    <a:srgbClr val="000000"/>
                  </a:solidFill>
                  <a:latin typeface="Lora"/>
                  <a:ea typeface="Lora"/>
                  <a:cs typeface="Lora"/>
                  <a:sym typeface="Lora"/>
                </a:rPr>
                <a:t> </a:t>
              </a:r>
            </a:p>
            <a:p>
              <a:pPr algn="just">
                <a:lnSpc>
                  <a:spcPts val="3177"/>
                </a:lnSpc>
              </a:pPr>
              <a:r>
                <a:rPr lang="en-US" sz="2118">
                  <a:solidFill>
                    <a:srgbClr val="000000"/>
                  </a:solidFill>
                  <a:latin typeface="Lora"/>
                  <a:ea typeface="Lora"/>
                  <a:cs typeface="Lora"/>
                  <a:sym typeface="Lora"/>
                </a:rPr>
                <a:t>The doctor's body was found the next day with multiple injuries and signs </a:t>
              </a:r>
            </a:p>
            <a:p>
              <a:pPr algn="just">
                <a:lnSpc>
                  <a:spcPts val="3177"/>
                </a:lnSpc>
              </a:pPr>
              <a:r>
                <a:rPr lang="en-US" sz="2118">
                  <a:solidFill>
                    <a:srgbClr val="000000"/>
                  </a:solidFill>
                  <a:latin typeface="Lora"/>
                  <a:ea typeface="Lora"/>
                  <a:cs typeface="Lora"/>
                  <a:sym typeface="Lora"/>
                </a:rPr>
                <a:t>of sexual assault. Her body was discovered in the hospital's seminar hall. </a:t>
              </a:r>
            </a:p>
            <a:p>
              <a:pPr algn="just">
                <a:lnSpc>
                  <a:spcPts val="3177"/>
                </a:lnSpc>
              </a:pPr>
              <a:r>
                <a:rPr lang="en-US" sz="2118">
                  <a:solidFill>
                    <a:srgbClr val="000000"/>
                  </a:solidFill>
                  <a:latin typeface="Lora"/>
                  <a:ea typeface="Lora"/>
                  <a:cs typeface="Lora"/>
                  <a:sym typeface="Lora"/>
                </a:rPr>
                <a:t>The police began an investigation after registering the case, initially </a:t>
              </a:r>
            </a:p>
            <a:p>
              <a:pPr algn="just">
                <a:lnSpc>
                  <a:spcPts val="3177"/>
                </a:lnSpc>
              </a:pPr>
              <a:r>
                <a:rPr lang="en-US" sz="2118">
                  <a:solidFill>
                    <a:srgbClr val="000000"/>
                  </a:solidFill>
                  <a:latin typeface="Lora"/>
                  <a:ea typeface="Lora"/>
                  <a:cs typeface="Lora"/>
                  <a:sym typeface="Lora"/>
                </a:rPr>
                <a:t>focusing on hospital staff and individuals present at the hospital night.</a:t>
              </a:r>
            </a:p>
            <a:p>
              <a:pPr algn="just">
                <a:lnSpc>
                  <a:spcPts val="3177"/>
                </a:lnSpc>
              </a:pPr>
            </a:p>
            <a:p>
              <a:pPr algn="just">
                <a:lnSpc>
                  <a:spcPts val="3177"/>
                </a:lnSpc>
              </a:pPr>
              <a:r>
                <a:rPr lang="en-US" sz="2118" b="true">
                  <a:solidFill>
                    <a:srgbClr val="000000"/>
                  </a:solidFill>
                  <a:latin typeface="Lora Bold"/>
                  <a:ea typeface="Lora Bold"/>
                  <a:cs typeface="Lora Bold"/>
                  <a:sym typeface="Lora Bold"/>
                </a:rPr>
                <a:t>August 10, 2024: Arrest of the Suspect </a:t>
              </a:r>
            </a:p>
            <a:p>
              <a:pPr algn="just">
                <a:lnSpc>
                  <a:spcPts val="3177"/>
                </a:lnSpc>
              </a:pPr>
              <a:r>
                <a:rPr lang="en-US" sz="2118">
                  <a:solidFill>
                    <a:srgbClr val="000000"/>
                  </a:solidFill>
                  <a:latin typeface="Lora"/>
                  <a:ea typeface="Lora"/>
                  <a:cs typeface="Lora"/>
                  <a:sym typeface="Lora"/>
                </a:rPr>
                <a:t>A civic volunteer with the Kolkata Police was arrested after CCTV footage </a:t>
              </a:r>
            </a:p>
            <a:p>
              <a:pPr algn="just">
                <a:lnSpc>
                  <a:spcPts val="3177"/>
                </a:lnSpc>
              </a:pPr>
              <a:r>
                <a:rPr lang="en-US" sz="2118">
                  <a:solidFill>
                    <a:srgbClr val="000000"/>
                  </a:solidFill>
                  <a:latin typeface="Lora"/>
                  <a:ea typeface="Lora"/>
                  <a:cs typeface="Lora"/>
                  <a:sym typeface="Lora"/>
                </a:rPr>
                <a:t>and DNA evidence linked him to the crime. He was charged with rape and </a:t>
              </a:r>
            </a:p>
            <a:p>
              <a:pPr algn="just">
                <a:lnSpc>
                  <a:spcPts val="3177"/>
                </a:lnSpc>
              </a:pPr>
              <a:r>
                <a:rPr lang="en-US" sz="2118">
                  <a:solidFill>
                    <a:srgbClr val="000000"/>
                  </a:solidFill>
                  <a:latin typeface="Lora"/>
                  <a:ea typeface="Lora"/>
                  <a:cs typeface="Lora"/>
                  <a:sym typeface="Lora"/>
                </a:rPr>
                <a:t>murder under sections of Indian law. His identity was later confirmed </a:t>
              </a:r>
            </a:p>
            <a:p>
              <a:pPr algn="just">
                <a:lnSpc>
                  <a:spcPts val="3177"/>
                </a:lnSpc>
              </a:pPr>
              <a:r>
                <a:rPr lang="en-US" sz="2118">
                  <a:solidFill>
                    <a:srgbClr val="000000"/>
                  </a:solidFill>
                  <a:latin typeface="Lora"/>
                  <a:ea typeface="Lora"/>
                  <a:cs typeface="Lora"/>
                  <a:sym typeface="Lora"/>
                </a:rPr>
                <a:t>through forensic evidence, and he was taken into custody.</a:t>
              </a:r>
            </a:p>
            <a:p>
              <a:pPr algn="just">
                <a:lnSpc>
                  <a:spcPts val="3177"/>
                </a:lnSpc>
              </a:pPr>
            </a:p>
          </p:txBody>
        </p:sp>
        <p:sp>
          <p:nvSpPr>
            <p:cNvPr name="TextBox 10" id="10"/>
            <p:cNvSpPr txBox="true"/>
            <p:nvPr/>
          </p:nvSpPr>
          <p:spPr>
            <a:xfrm rot="0">
              <a:off x="0" y="-47625"/>
              <a:ext cx="21892473" cy="529331"/>
            </a:xfrm>
            <a:prstGeom prst="rect">
              <a:avLst/>
            </a:prstGeom>
          </p:spPr>
          <p:txBody>
            <a:bodyPr anchor="t" rtlCol="false" tIns="0" lIns="0" bIns="0" rIns="0">
              <a:spAutoFit/>
            </a:bodyPr>
            <a:lstStyle/>
            <a:p>
              <a:pPr algn="l">
                <a:lnSpc>
                  <a:spcPts val="3389"/>
                </a:lnSpc>
              </a:pPr>
            </a:p>
          </p:txBody>
        </p:sp>
      </p:grpSp>
      <p:sp>
        <p:nvSpPr>
          <p:cNvPr name="Freeform 11" id="11"/>
          <p:cNvSpPr/>
          <p:nvPr/>
        </p:nvSpPr>
        <p:spPr>
          <a:xfrm flipH="false" flipV="false" rot="0">
            <a:off x="9985727" y="4452523"/>
            <a:ext cx="7756589" cy="4053302"/>
          </a:xfrm>
          <a:custGeom>
            <a:avLst/>
            <a:gdLst/>
            <a:ahLst/>
            <a:cxnLst/>
            <a:rect r="r" b="b" t="t" l="l"/>
            <a:pathLst>
              <a:path h="4053302" w="7756589">
                <a:moveTo>
                  <a:pt x="0" y="0"/>
                </a:moveTo>
                <a:lnTo>
                  <a:pt x="7756588" y="0"/>
                </a:lnTo>
                <a:lnTo>
                  <a:pt x="7756588" y="4053302"/>
                </a:lnTo>
                <a:lnTo>
                  <a:pt x="0" y="4053302"/>
                </a:lnTo>
                <a:lnTo>
                  <a:pt x="0" y="0"/>
                </a:lnTo>
                <a:close/>
              </a:path>
            </a:pathLst>
          </a:custGeom>
          <a:blipFill>
            <a:blip r:embed="rId2"/>
            <a:stretch>
              <a:fillRect l="-5037" t="0" r="0" b="0"/>
            </a:stretch>
          </a:blipFill>
        </p:spPr>
      </p:sp>
      <p:sp>
        <p:nvSpPr>
          <p:cNvPr name="TextBox 12" id="12"/>
          <p:cNvSpPr txBox="true"/>
          <p:nvPr/>
        </p:nvSpPr>
        <p:spPr>
          <a:xfrm rot="0">
            <a:off x="839945" y="765151"/>
            <a:ext cx="8147912" cy="984885"/>
          </a:xfrm>
          <a:prstGeom prst="rect">
            <a:avLst/>
          </a:prstGeom>
        </p:spPr>
        <p:txBody>
          <a:bodyPr anchor="t" rtlCol="false" tIns="0" lIns="0" bIns="0" rIns="0">
            <a:spAutoFit/>
          </a:bodyPr>
          <a:lstStyle/>
          <a:p>
            <a:pPr algn="l">
              <a:lnSpc>
                <a:spcPts val="7560"/>
              </a:lnSpc>
            </a:pPr>
            <a:r>
              <a:rPr lang="en-US" sz="7200">
                <a:solidFill>
                  <a:srgbClr val="FFFFFF"/>
                </a:solidFill>
                <a:latin typeface="Dream Avenue"/>
                <a:ea typeface="Dream Avenue"/>
                <a:cs typeface="Dream Avenue"/>
                <a:sym typeface="Dream Avenue"/>
              </a:rPr>
              <a:t>CASE STUDY </a:t>
            </a:r>
          </a:p>
        </p:txBody>
      </p:sp>
      <p:sp>
        <p:nvSpPr>
          <p:cNvPr name="TextBox 13" id="13"/>
          <p:cNvSpPr txBox="true"/>
          <p:nvPr/>
        </p:nvSpPr>
        <p:spPr>
          <a:xfrm rot="0">
            <a:off x="839945" y="2054763"/>
            <a:ext cx="16586193" cy="2397760"/>
          </a:xfrm>
          <a:prstGeom prst="rect">
            <a:avLst/>
          </a:prstGeom>
        </p:spPr>
        <p:txBody>
          <a:bodyPr anchor="t" rtlCol="false" tIns="0" lIns="0" bIns="0" rIns="0">
            <a:spAutoFit/>
          </a:bodyPr>
          <a:lstStyle/>
          <a:p>
            <a:pPr algn="ctr">
              <a:lnSpc>
                <a:spcPts val="6440"/>
              </a:lnSpc>
            </a:pPr>
            <a:r>
              <a:rPr lang="en-US" sz="4600" b="true">
                <a:solidFill>
                  <a:srgbClr val="000000"/>
                </a:solidFill>
                <a:latin typeface="Lora Bold"/>
                <a:ea typeface="Lora Bold"/>
                <a:cs typeface="Lora Bold"/>
                <a:sym typeface="Lora Bold"/>
              </a:rPr>
              <a:t> Rape and Murder of a Trainee Doctor at RG Kar </a:t>
            </a:r>
          </a:p>
          <a:p>
            <a:pPr algn="ctr">
              <a:lnSpc>
                <a:spcPts val="6440"/>
              </a:lnSpc>
            </a:pPr>
            <a:r>
              <a:rPr lang="en-US" sz="4600" b="true">
                <a:solidFill>
                  <a:srgbClr val="000000"/>
                </a:solidFill>
                <a:latin typeface="Lora Bold"/>
                <a:ea typeface="Lora Bold"/>
                <a:cs typeface="Lora Bold"/>
                <a:sym typeface="Lora Bold"/>
              </a:rPr>
              <a:t>Medical College (2024)</a:t>
            </a:r>
          </a:p>
          <a:p>
            <a:pPr algn="ctr">
              <a:lnSpc>
                <a:spcPts val="644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57494"/>
            <a:ext cx="18288000" cy="1495425"/>
            <a:chOff x="0" y="0"/>
            <a:chExt cx="4816593" cy="393857"/>
          </a:xfrm>
        </p:grpSpPr>
        <p:sp>
          <p:nvSpPr>
            <p:cNvPr name="Freeform 3" id="3"/>
            <p:cNvSpPr/>
            <p:nvPr/>
          </p:nvSpPr>
          <p:spPr>
            <a:xfrm flipH="false" flipV="false" rot="0">
              <a:off x="0" y="0"/>
              <a:ext cx="4816592" cy="393857"/>
            </a:xfrm>
            <a:custGeom>
              <a:avLst/>
              <a:gdLst/>
              <a:ahLst/>
              <a:cxnLst/>
              <a:rect r="r" b="b" t="t" l="l"/>
              <a:pathLst>
                <a:path h="393857" w="4816592">
                  <a:moveTo>
                    <a:pt x="0" y="0"/>
                  </a:moveTo>
                  <a:lnTo>
                    <a:pt x="4816592" y="0"/>
                  </a:lnTo>
                  <a:lnTo>
                    <a:pt x="4816592" y="393857"/>
                  </a:lnTo>
                  <a:lnTo>
                    <a:pt x="0" y="393857"/>
                  </a:lnTo>
                  <a:close/>
                </a:path>
              </a:pathLst>
            </a:custGeom>
            <a:solidFill>
              <a:srgbClr val="17726D"/>
            </a:solidFill>
          </p:spPr>
        </p:sp>
        <p:sp>
          <p:nvSpPr>
            <p:cNvPr name="TextBox 4" id="4"/>
            <p:cNvSpPr txBox="true"/>
            <p:nvPr/>
          </p:nvSpPr>
          <p:spPr>
            <a:xfrm>
              <a:off x="0" y="-47625"/>
              <a:ext cx="4816593" cy="441482"/>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357705" y="7637029"/>
            <a:ext cx="4136867" cy="413686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620091" y="3202762"/>
            <a:ext cx="16419355" cy="7224960"/>
            <a:chOff x="0" y="0"/>
            <a:chExt cx="21892473" cy="9633280"/>
          </a:xfrm>
        </p:grpSpPr>
        <p:sp>
          <p:nvSpPr>
            <p:cNvPr name="TextBox 9" id="9"/>
            <p:cNvSpPr txBox="true"/>
            <p:nvPr/>
          </p:nvSpPr>
          <p:spPr>
            <a:xfrm rot="0">
              <a:off x="0" y="615945"/>
              <a:ext cx="21892473" cy="9017335"/>
            </a:xfrm>
            <a:prstGeom prst="rect">
              <a:avLst/>
            </a:prstGeom>
          </p:spPr>
          <p:txBody>
            <a:bodyPr anchor="t" rtlCol="false" tIns="0" lIns="0" bIns="0" rIns="0">
              <a:spAutoFit/>
            </a:bodyPr>
            <a:lstStyle/>
            <a:p>
              <a:pPr algn="just" marL="457365" indent="-228683" lvl="1">
                <a:lnSpc>
                  <a:spcPts val="3177"/>
                </a:lnSpc>
                <a:buFont typeface="Arial"/>
                <a:buChar char="•"/>
              </a:pPr>
              <a:r>
                <a:rPr lang="en-US" b="true" sz="2118">
                  <a:solidFill>
                    <a:srgbClr val="000000"/>
                  </a:solidFill>
                  <a:latin typeface="Lora Bold"/>
                  <a:ea typeface="Lora Bold"/>
                  <a:cs typeface="Lora Bold"/>
                  <a:sym typeface="Lora Bold"/>
                </a:rPr>
                <a:t>August 13, 2024: Mass Protests Begin </a:t>
              </a:r>
            </a:p>
            <a:p>
              <a:pPr algn="just">
                <a:lnSpc>
                  <a:spcPts val="3177"/>
                </a:lnSpc>
              </a:pPr>
              <a:r>
                <a:rPr lang="en-US" sz="2118">
                  <a:solidFill>
                    <a:srgbClr val="000000"/>
                  </a:solidFill>
                  <a:latin typeface="Lora"/>
                  <a:ea typeface="Lora"/>
                  <a:cs typeface="Lora"/>
                  <a:sym typeface="Lora"/>
                </a:rPr>
                <a:t>      </a:t>
              </a:r>
              <a:r>
                <a:rPr lang="en-US" sz="2118">
                  <a:solidFill>
                    <a:srgbClr val="000000"/>
                  </a:solidFill>
                  <a:latin typeface="Lora"/>
                  <a:ea typeface="Lora"/>
                  <a:cs typeface="Lora"/>
                  <a:sym typeface="Lora"/>
                </a:rPr>
                <a:t>The discovery of the crime led to widespread protests in Kolkata and across India. The medical community, including junior     </a:t>
              </a:r>
            </a:p>
            <a:p>
              <a:pPr algn="just">
                <a:lnSpc>
                  <a:spcPts val="3177"/>
                </a:lnSpc>
              </a:pPr>
              <a:r>
                <a:rPr lang="en-US" sz="2118">
                  <a:solidFill>
                    <a:srgbClr val="000000"/>
                  </a:solidFill>
                  <a:latin typeface="Lora"/>
                  <a:ea typeface="Lora"/>
                  <a:cs typeface="Lora"/>
                  <a:sym typeface="Lora"/>
                </a:rPr>
                <a:t>      </a:t>
              </a:r>
              <a:r>
                <a:rPr lang="en-US" sz="2118">
                  <a:solidFill>
                    <a:srgbClr val="000000"/>
                  </a:solidFill>
                  <a:latin typeface="Lora"/>
                  <a:ea typeface="Lora"/>
                  <a:cs typeface="Lora"/>
                  <a:sym typeface="Lora"/>
                </a:rPr>
                <a:t>doctors and medical staff, went on strike demanding justice, improved safety measures, and security in hospitals. Protests    </a:t>
              </a:r>
            </a:p>
            <a:p>
              <a:pPr algn="just">
                <a:lnSpc>
                  <a:spcPts val="3177"/>
                </a:lnSpc>
              </a:pPr>
              <a:r>
                <a:rPr lang="en-US" sz="2118">
                  <a:solidFill>
                    <a:srgbClr val="000000"/>
                  </a:solidFill>
                  <a:latin typeface="Lora"/>
                  <a:ea typeface="Lora"/>
                  <a:cs typeface="Lora"/>
                  <a:sym typeface="Lora"/>
                </a:rPr>
                <a:t>      </a:t>
              </a:r>
              <a:r>
                <a:rPr lang="en-US" sz="2118">
                  <a:solidFill>
                    <a:srgbClr val="000000"/>
                  </a:solidFill>
                  <a:latin typeface="Lora"/>
                  <a:ea typeface="Lora"/>
                  <a:cs typeface="Lora"/>
                  <a:sym typeface="Lora"/>
                </a:rPr>
                <a:t>spread across major cities, with junior doctors in Kolkata going on </a:t>
              </a:r>
            </a:p>
            <a:p>
              <a:pPr algn="just">
                <a:lnSpc>
                  <a:spcPts val="3177"/>
                </a:lnSpc>
              </a:pPr>
              <a:r>
                <a:rPr lang="en-US" sz="2118">
                  <a:solidFill>
                    <a:srgbClr val="000000"/>
                  </a:solidFill>
                  <a:latin typeface="Lora"/>
                  <a:ea typeface="Lora"/>
                  <a:cs typeface="Lora"/>
                  <a:sym typeface="Lora"/>
                </a:rPr>
                <a:t>      </a:t>
              </a:r>
              <a:r>
                <a:rPr lang="en-US" sz="2118">
                  <a:solidFill>
                    <a:srgbClr val="000000"/>
                  </a:solidFill>
                  <a:latin typeface="Lora"/>
                  <a:ea typeface="Lora"/>
                  <a:cs typeface="Lora"/>
                  <a:sym typeface="Lora"/>
                </a:rPr>
                <a:t>strike for more than 40 days.</a:t>
              </a:r>
            </a:p>
            <a:p>
              <a:pPr algn="just">
                <a:lnSpc>
                  <a:spcPts val="3177"/>
                </a:lnSpc>
              </a:pPr>
            </a:p>
            <a:p>
              <a:pPr algn="just" marL="457365" indent="-228683" lvl="1">
                <a:lnSpc>
                  <a:spcPts val="3177"/>
                </a:lnSpc>
                <a:buFont typeface="Arial"/>
                <a:buChar char="•"/>
              </a:pPr>
              <a:r>
                <a:rPr lang="en-US" b="true" sz="2118">
                  <a:solidFill>
                    <a:srgbClr val="000000"/>
                  </a:solidFill>
                  <a:latin typeface="Lora Bold"/>
                  <a:ea typeface="Lora Bold"/>
                  <a:cs typeface="Lora Bold"/>
                  <a:sym typeface="Lora Bold"/>
                </a:rPr>
                <a:t>August 13, 2024: CBI Takes Over </a:t>
              </a:r>
            </a:p>
            <a:p>
              <a:pPr algn="just">
                <a:lnSpc>
                  <a:spcPts val="3177"/>
                </a:lnSpc>
              </a:pPr>
              <a:r>
                <a:rPr lang="en-US" sz="2118">
                  <a:solidFill>
                    <a:srgbClr val="000000"/>
                  </a:solidFill>
                  <a:latin typeface="Lora"/>
                  <a:ea typeface="Lora"/>
                  <a:cs typeface="Lora"/>
                  <a:sym typeface="Lora"/>
                </a:rPr>
                <a:t>      </a:t>
              </a:r>
              <a:r>
                <a:rPr lang="en-US" sz="2118">
                  <a:solidFill>
                    <a:srgbClr val="000000"/>
                  </a:solidFill>
                  <a:latin typeface="Lora"/>
                  <a:ea typeface="Lora"/>
                  <a:cs typeface="Lora"/>
                  <a:sym typeface="Lora"/>
                </a:rPr>
                <a:t>Amid mounting pressure and criticism of the local police, the Calcutta </a:t>
              </a:r>
            </a:p>
            <a:p>
              <a:pPr algn="just">
                <a:lnSpc>
                  <a:spcPts val="3177"/>
                </a:lnSpc>
              </a:pPr>
              <a:r>
                <a:rPr lang="en-US" sz="2118">
                  <a:solidFill>
                    <a:srgbClr val="000000"/>
                  </a:solidFill>
                  <a:latin typeface="Lora"/>
                  <a:ea typeface="Lora"/>
                  <a:cs typeface="Lora"/>
                  <a:sym typeface="Lora"/>
                </a:rPr>
                <a:t>      High Court handed the case over to the CBI Investigations by the CBI </a:t>
              </a:r>
            </a:p>
            <a:p>
              <a:pPr algn="just">
                <a:lnSpc>
                  <a:spcPts val="3177"/>
                </a:lnSpc>
              </a:pPr>
              <a:r>
                <a:rPr lang="en-US" sz="2118">
                  <a:solidFill>
                    <a:srgbClr val="000000"/>
                  </a:solidFill>
                  <a:latin typeface="Lora"/>
                  <a:ea typeface="Lora"/>
                  <a:cs typeface="Lora"/>
                  <a:sym typeface="Lora"/>
                </a:rPr>
                <a:t>      expanded to include other individuals involved in covering up </a:t>
              </a:r>
            </a:p>
            <a:p>
              <a:pPr algn="just">
                <a:lnSpc>
                  <a:spcPts val="3177"/>
                </a:lnSpc>
              </a:pPr>
              <a:r>
                <a:rPr lang="en-US" sz="2118">
                  <a:solidFill>
                    <a:srgbClr val="000000"/>
                  </a:solidFill>
                  <a:latin typeface="Lora"/>
                  <a:ea typeface="Lora"/>
                  <a:cs typeface="Lora"/>
                  <a:sym typeface="Lora"/>
                </a:rPr>
                <a:t>      evidence and delaying the registration of a First Information Report </a:t>
              </a:r>
            </a:p>
            <a:p>
              <a:pPr algn="just">
                <a:lnSpc>
                  <a:spcPts val="3177"/>
                </a:lnSpc>
              </a:pPr>
              <a:r>
                <a:rPr lang="en-US" sz="2118">
                  <a:solidFill>
                    <a:srgbClr val="000000"/>
                  </a:solidFill>
                  <a:latin typeface="Lora"/>
                  <a:ea typeface="Lora"/>
                  <a:cs typeface="Lora"/>
                  <a:sym typeface="Lora"/>
                </a:rPr>
                <a:t>      (FIR) </a:t>
              </a:r>
            </a:p>
            <a:p>
              <a:pPr algn="just">
                <a:lnSpc>
                  <a:spcPts val="3177"/>
                </a:lnSpc>
              </a:pPr>
            </a:p>
            <a:p>
              <a:pPr algn="just" marL="457365" indent="-228683" lvl="1">
                <a:lnSpc>
                  <a:spcPts val="3177"/>
                </a:lnSpc>
                <a:buFont typeface="Arial"/>
                <a:buChar char="•"/>
              </a:pPr>
              <a:r>
                <a:rPr lang="en-US" b="true" sz="2118">
                  <a:solidFill>
                    <a:srgbClr val="000000"/>
                  </a:solidFill>
                  <a:latin typeface="Lora Bold"/>
                  <a:ea typeface="Lora Bold"/>
                  <a:cs typeface="Lora Bold"/>
                  <a:sym typeface="Lora Bold"/>
                </a:rPr>
                <a:t>August-September 2024: Additional Arrests </a:t>
              </a:r>
            </a:p>
            <a:p>
              <a:pPr algn="just">
                <a:lnSpc>
                  <a:spcPts val="3177"/>
                </a:lnSpc>
              </a:pPr>
              <a:r>
                <a:rPr lang="en-US" sz="2118">
                  <a:solidFill>
                    <a:srgbClr val="000000"/>
                  </a:solidFill>
                  <a:latin typeface="Lora"/>
                  <a:ea typeface="Lora"/>
                  <a:cs typeface="Lora"/>
                  <a:sym typeface="Lora"/>
                </a:rPr>
                <a:t>      </a:t>
              </a:r>
              <a:r>
                <a:rPr lang="en-US" sz="2118">
                  <a:solidFill>
                    <a:srgbClr val="000000"/>
                  </a:solidFill>
                  <a:latin typeface="Lora"/>
                  <a:ea typeface="Lora"/>
                  <a:cs typeface="Lora"/>
                  <a:sym typeface="Lora"/>
                </a:rPr>
                <a:t>The former principal of RG Kar Medical College and a police officer were arrested for tampering with evidence and delaying </a:t>
              </a:r>
            </a:p>
            <a:p>
              <a:pPr algn="just">
                <a:lnSpc>
                  <a:spcPts val="3177"/>
                </a:lnSpc>
              </a:pPr>
              <a:r>
                <a:rPr lang="en-US" sz="2118">
                  <a:solidFill>
                    <a:srgbClr val="000000"/>
                  </a:solidFill>
                  <a:latin typeface="Lora"/>
                  <a:ea typeface="Lora"/>
                  <a:cs typeface="Lora"/>
                  <a:sym typeface="Lora"/>
                </a:rPr>
                <a:t>      the investigation. Both individuals` accused of compromising the crime scene and failing to ensure timely police action. </a:t>
              </a:r>
            </a:p>
            <a:p>
              <a:pPr algn="just">
                <a:lnSpc>
                  <a:spcPts val="3177"/>
                </a:lnSpc>
              </a:pPr>
            </a:p>
          </p:txBody>
        </p:sp>
        <p:sp>
          <p:nvSpPr>
            <p:cNvPr name="TextBox 10" id="10"/>
            <p:cNvSpPr txBox="true"/>
            <p:nvPr/>
          </p:nvSpPr>
          <p:spPr>
            <a:xfrm rot="0">
              <a:off x="0" y="-47625"/>
              <a:ext cx="21892473" cy="529331"/>
            </a:xfrm>
            <a:prstGeom prst="rect">
              <a:avLst/>
            </a:prstGeom>
          </p:spPr>
          <p:txBody>
            <a:bodyPr anchor="t" rtlCol="false" tIns="0" lIns="0" bIns="0" rIns="0">
              <a:spAutoFit/>
            </a:bodyPr>
            <a:lstStyle/>
            <a:p>
              <a:pPr algn="l">
                <a:lnSpc>
                  <a:spcPts val="3389"/>
                </a:lnSpc>
              </a:pPr>
            </a:p>
          </p:txBody>
        </p:sp>
      </p:grpSp>
      <p:sp>
        <p:nvSpPr>
          <p:cNvPr name="Freeform 11" id="11"/>
          <p:cNvSpPr/>
          <p:nvPr/>
        </p:nvSpPr>
        <p:spPr>
          <a:xfrm flipH="false" flipV="false" rot="0">
            <a:off x="9845427" y="4989759"/>
            <a:ext cx="7194019" cy="3650965"/>
          </a:xfrm>
          <a:custGeom>
            <a:avLst/>
            <a:gdLst/>
            <a:ahLst/>
            <a:cxnLst/>
            <a:rect r="r" b="b" t="t" l="l"/>
            <a:pathLst>
              <a:path h="3650965" w="7194019">
                <a:moveTo>
                  <a:pt x="0" y="0"/>
                </a:moveTo>
                <a:lnTo>
                  <a:pt x="7194019" y="0"/>
                </a:lnTo>
                <a:lnTo>
                  <a:pt x="7194019" y="3650965"/>
                </a:lnTo>
                <a:lnTo>
                  <a:pt x="0" y="3650965"/>
                </a:lnTo>
                <a:lnTo>
                  <a:pt x="0" y="0"/>
                </a:lnTo>
                <a:close/>
              </a:path>
            </a:pathLst>
          </a:custGeom>
          <a:blipFill>
            <a:blip r:embed="rId2"/>
            <a:stretch>
              <a:fillRect l="0" t="0" r="0" b="0"/>
            </a:stretch>
          </a:blipFill>
        </p:spPr>
      </p:sp>
      <p:sp>
        <p:nvSpPr>
          <p:cNvPr name="TextBox 12" id="12"/>
          <p:cNvSpPr txBox="true"/>
          <p:nvPr/>
        </p:nvSpPr>
        <p:spPr>
          <a:xfrm rot="0">
            <a:off x="839945" y="765151"/>
            <a:ext cx="8147912" cy="984885"/>
          </a:xfrm>
          <a:prstGeom prst="rect">
            <a:avLst/>
          </a:prstGeom>
        </p:spPr>
        <p:txBody>
          <a:bodyPr anchor="t" rtlCol="false" tIns="0" lIns="0" bIns="0" rIns="0">
            <a:spAutoFit/>
          </a:bodyPr>
          <a:lstStyle/>
          <a:p>
            <a:pPr algn="l">
              <a:lnSpc>
                <a:spcPts val="7560"/>
              </a:lnSpc>
            </a:pPr>
            <a:r>
              <a:rPr lang="en-US" sz="7200">
                <a:solidFill>
                  <a:srgbClr val="FFFFFF"/>
                </a:solidFill>
                <a:latin typeface="Dream Avenue"/>
                <a:ea typeface="Dream Avenue"/>
                <a:cs typeface="Dream Avenue"/>
                <a:sym typeface="Dream Avenue"/>
              </a:rPr>
              <a:t>CASE STUDY </a:t>
            </a:r>
          </a:p>
        </p:txBody>
      </p:sp>
      <p:sp>
        <p:nvSpPr>
          <p:cNvPr name="TextBox 13" id="13"/>
          <p:cNvSpPr txBox="true"/>
          <p:nvPr/>
        </p:nvSpPr>
        <p:spPr>
          <a:xfrm rot="0">
            <a:off x="839945" y="2054763"/>
            <a:ext cx="16586193" cy="2397760"/>
          </a:xfrm>
          <a:prstGeom prst="rect">
            <a:avLst/>
          </a:prstGeom>
        </p:spPr>
        <p:txBody>
          <a:bodyPr anchor="t" rtlCol="false" tIns="0" lIns="0" bIns="0" rIns="0">
            <a:spAutoFit/>
          </a:bodyPr>
          <a:lstStyle/>
          <a:p>
            <a:pPr algn="ctr">
              <a:lnSpc>
                <a:spcPts val="6440"/>
              </a:lnSpc>
            </a:pPr>
            <a:r>
              <a:rPr lang="en-US" sz="4600" b="true">
                <a:solidFill>
                  <a:srgbClr val="000000"/>
                </a:solidFill>
                <a:latin typeface="Lora Bold"/>
                <a:ea typeface="Lora Bold"/>
                <a:cs typeface="Lora Bold"/>
                <a:sym typeface="Lora Bold"/>
              </a:rPr>
              <a:t> Rape and Murder of a Trainee Doctor at RG Kar </a:t>
            </a:r>
          </a:p>
          <a:p>
            <a:pPr algn="ctr">
              <a:lnSpc>
                <a:spcPts val="6440"/>
              </a:lnSpc>
            </a:pPr>
            <a:r>
              <a:rPr lang="en-US" sz="4600" b="true">
                <a:solidFill>
                  <a:srgbClr val="000000"/>
                </a:solidFill>
                <a:latin typeface="Lora Bold"/>
                <a:ea typeface="Lora Bold"/>
                <a:cs typeface="Lora Bold"/>
                <a:sym typeface="Lora Bold"/>
              </a:rPr>
              <a:t>Medical College (2024)</a:t>
            </a:r>
          </a:p>
          <a:p>
            <a:pPr algn="ctr">
              <a:lnSpc>
                <a:spcPts val="6440"/>
              </a:lnSpc>
            </a:pP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457494"/>
            <a:ext cx="18288000" cy="1495425"/>
            <a:chOff x="0" y="0"/>
            <a:chExt cx="4816593" cy="393857"/>
          </a:xfrm>
        </p:grpSpPr>
        <p:sp>
          <p:nvSpPr>
            <p:cNvPr name="Freeform 3" id="3"/>
            <p:cNvSpPr/>
            <p:nvPr/>
          </p:nvSpPr>
          <p:spPr>
            <a:xfrm flipH="false" flipV="false" rot="0">
              <a:off x="0" y="0"/>
              <a:ext cx="4816592" cy="393857"/>
            </a:xfrm>
            <a:custGeom>
              <a:avLst/>
              <a:gdLst/>
              <a:ahLst/>
              <a:cxnLst/>
              <a:rect r="r" b="b" t="t" l="l"/>
              <a:pathLst>
                <a:path h="393857" w="4816592">
                  <a:moveTo>
                    <a:pt x="0" y="0"/>
                  </a:moveTo>
                  <a:lnTo>
                    <a:pt x="4816592" y="0"/>
                  </a:lnTo>
                  <a:lnTo>
                    <a:pt x="4816592" y="393857"/>
                  </a:lnTo>
                  <a:lnTo>
                    <a:pt x="0" y="393857"/>
                  </a:lnTo>
                  <a:close/>
                </a:path>
              </a:pathLst>
            </a:custGeom>
            <a:solidFill>
              <a:srgbClr val="17726D"/>
            </a:solidFill>
          </p:spPr>
        </p:sp>
        <p:sp>
          <p:nvSpPr>
            <p:cNvPr name="TextBox 4" id="4"/>
            <p:cNvSpPr txBox="true"/>
            <p:nvPr/>
          </p:nvSpPr>
          <p:spPr>
            <a:xfrm>
              <a:off x="0" y="-47625"/>
              <a:ext cx="4816593" cy="441482"/>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357705" y="7637029"/>
            <a:ext cx="4136867" cy="413686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8" id="8"/>
          <p:cNvSpPr txBox="true"/>
          <p:nvPr/>
        </p:nvSpPr>
        <p:spPr>
          <a:xfrm rot="0">
            <a:off x="839945" y="765151"/>
            <a:ext cx="8147912" cy="984885"/>
          </a:xfrm>
          <a:prstGeom prst="rect">
            <a:avLst/>
          </a:prstGeom>
        </p:spPr>
        <p:txBody>
          <a:bodyPr anchor="t" rtlCol="false" tIns="0" lIns="0" bIns="0" rIns="0">
            <a:spAutoFit/>
          </a:bodyPr>
          <a:lstStyle/>
          <a:p>
            <a:pPr algn="l">
              <a:lnSpc>
                <a:spcPts val="7560"/>
              </a:lnSpc>
            </a:pPr>
            <a:r>
              <a:rPr lang="en-US" sz="7200">
                <a:solidFill>
                  <a:srgbClr val="FFFFFF"/>
                </a:solidFill>
                <a:latin typeface="Dream Avenue"/>
                <a:ea typeface="Dream Avenue"/>
                <a:cs typeface="Dream Avenue"/>
                <a:sym typeface="Dream Avenue"/>
              </a:rPr>
              <a:t>CASE STUDY </a:t>
            </a:r>
          </a:p>
        </p:txBody>
      </p:sp>
      <p:grpSp>
        <p:nvGrpSpPr>
          <p:cNvPr name="Group 9" id="9"/>
          <p:cNvGrpSpPr/>
          <p:nvPr/>
        </p:nvGrpSpPr>
        <p:grpSpPr>
          <a:xfrm rot="0">
            <a:off x="507171" y="3113725"/>
            <a:ext cx="16419355" cy="7308780"/>
            <a:chOff x="0" y="0"/>
            <a:chExt cx="21892473" cy="9745039"/>
          </a:xfrm>
        </p:grpSpPr>
        <p:sp>
          <p:nvSpPr>
            <p:cNvPr name="TextBox 10" id="10"/>
            <p:cNvSpPr txBox="true"/>
            <p:nvPr/>
          </p:nvSpPr>
          <p:spPr>
            <a:xfrm rot="0">
              <a:off x="0" y="625470"/>
              <a:ext cx="21892473" cy="9119569"/>
            </a:xfrm>
            <a:prstGeom prst="rect">
              <a:avLst/>
            </a:prstGeom>
          </p:spPr>
          <p:txBody>
            <a:bodyPr anchor="t" rtlCol="false" tIns="0" lIns="0" bIns="0" rIns="0">
              <a:spAutoFit/>
            </a:bodyPr>
            <a:lstStyle/>
            <a:p>
              <a:pPr algn="just" marL="414186" indent="-207093" lvl="1">
                <a:lnSpc>
                  <a:spcPts val="2877"/>
                </a:lnSpc>
                <a:buFont typeface="Arial"/>
                <a:buChar char="•"/>
              </a:pPr>
              <a:r>
                <a:rPr lang="en-US" b="true" sz="1918">
                  <a:solidFill>
                    <a:srgbClr val="000000"/>
                  </a:solidFill>
                  <a:latin typeface="Lora Bold"/>
                  <a:ea typeface="Lora Bold"/>
                  <a:cs typeface="Lora Bold"/>
                  <a:sym typeface="Lora Bold"/>
                </a:rPr>
                <a:t>October 7, 2024: Formal Charges Filed </a:t>
              </a:r>
            </a:p>
            <a:p>
              <a:pPr algn="just">
                <a:lnSpc>
                  <a:spcPts val="2877"/>
                </a:lnSpc>
              </a:pPr>
              <a:r>
                <a:rPr lang="en-US" sz="1918">
                  <a:solidFill>
                    <a:srgbClr val="000000"/>
                  </a:solidFill>
                  <a:latin typeface="Lora"/>
                  <a:ea typeface="Lora"/>
                  <a:cs typeface="Lora"/>
                  <a:sym typeface="Lora"/>
                </a:rPr>
                <a:t>      </a:t>
              </a:r>
              <a:r>
                <a:rPr lang="en-US" sz="1918">
                  <a:solidFill>
                    <a:srgbClr val="000000"/>
                  </a:solidFill>
                  <a:latin typeface="Lora"/>
                  <a:ea typeface="Lora"/>
                  <a:cs typeface="Lora"/>
                  <a:sym typeface="Lora"/>
                </a:rPr>
                <a:t>The CBI formally charged the accused civic volunteer with rape </a:t>
              </a:r>
            </a:p>
            <a:p>
              <a:pPr algn="just">
                <a:lnSpc>
                  <a:spcPts val="2877"/>
                </a:lnSpc>
              </a:pPr>
              <a:r>
                <a:rPr lang="en-US" sz="1918">
                  <a:solidFill>
                    <a:srgbClr val="000000"/>
                  </a:solidFill>
                  <a:latin typeface="Lora"/>
                  <a:ea typeface="Lora"/>
                  <a:cs typeface="Lora"/>
                  <a:sym typeface="Lora"/>
                </a:rPr>
                <a:t>      </a:t>
              </a:r>
              <a:r>
                <a:rPr lang="en-US" sz="1918">
                  <a:solidFill>
                    <a:srgbClr val="000000"/>
                  </a:solidFill>
                  <a:latin typeface="Lora"/>
                  <a:ea typeface="Lora"/>
                  <a:cs typeface="Lora"/>
                  <a:sym typeface="Lora"/>
                </a:rPr>
                <a:t>and murder. </a:t>
              </a:r>
            </a:p>
            <a:p>
              <a:pPr algn="just">
                <a:lnSpc>
                  <a:spcPts val="2877"/>
                </a:lnSpc>
              </a:pPr>
              <a:r>
                <a:rPr lang="en-US" sz="1918">
                  <a:solidFill>
                    <a:srgbClr val="000000"/>
                  </a:solidFill>
                  <a:latin typeface="Lora"/>
                  <a:ea typeface="Lora"/>
                  <a:cs typeface="Lora"/>
                  <a:sym typeface="Lora"/>
                </a:rPr>
                <a:t>      </a:t>
              </a:r>
              <a:r>
                <a:rPr lang="en-US" sz="1918">
                  <a:solidFill>
                    <a:srgbClr val="000000"/>
                  </a:solidFill>
                  <a:latin typeface="Lora"/>
                  <a:ea typeface="Lora"/>
                  <a:cs typeface="Lora"/>
                  <a:sym typeface="Lora"/>
                </a:rPr>
                <a:t>The evidence included DNA analysis and CCTV footage. </a:t>
              </a:r>
            </a:p>
            <a:p>
              <a:pPr algn="just">
                <a:lnSpc>
                  <a:spcPts val="2877"/>
                </a:lnSpc>
              </a:pPr>
              <a:r>
                <a:rPr lang="en-US" sz="1918">
                  <a:solidFill>
                    <a:srgbClr val="000000"/>
                  </a:solidFill>
                  <a:latin typeface="Lora"/>
                  <a:ea typeface="Lora"/>
                  <a:cs typeface="Lora"/>
                  <a:sym typeface="Lora"/>
                </a:rPr>
                <a:t>      </a:t>
              </a:r>
              <a:r>
                <a:rPr lang="en-US" sz="1918">
                  <a:solidFill>
                    <a:srgbClr val="000000"/>
                  </a:solidFill>
                  <a:latin typeface="Lora"/>
                  <a:ea typeface="Lora"/>
                  <a:cs typeface="Lora"/>
                  <a:sym typeface="Lora"/>
                </a:rPr>
                <a:t>Protests continued as medical unions called for more protection </a:t>
              </a:r>
            </a:p>
            <a:p>
              <a:pPr algn="just">
                <a:lnSpc>
                  <a:spcPts val="2877"/>
                </a:lnSpc>
              </a:pPr>
              <a:r>
                <a:rPr lang="en-US" sz="1918">
                  <a:solidFill>
                    <a:srgbClr val="000000"/>
                  </a:solidFill>
                  <a:latin typeface="Lora"/>
                  <a:ea typeface="Lora"/>
                  <a:cs typeface="Lora"/>
                  <a:sym typeface="Lora"/>
                </a:rPr>
                <a:t>      </a:t>
              </a:r>
              <a:r>
                <a:rPr lang="en-US" sz="1918">
                  <a:solidFill>
                    <a:srgbClr val="000000"/>
                  </a:solidFill>
                  <a:latin typeface="Lora"/>
                  <a:ea typeface="Lora"/>
                  <a:cs typeface="Lora"/>
                  <a:sym typeface="Lora"/>
                </a:rPr>
                <a:t>for healthcare professionals and faster resolution of the case.  </a:t>
              </a:r>
            </a:p>
            <a:p>
              <a:pPr algn="just">
                <a:lnSpc>
                  <a:spcPts val="2877"/>
                </a:lnSpc>
              </a:pPr>
            </a:p>
            <a:p>
              <a:pPr algn="just" marL="414186" indent="-207093" lvl="1">
                <a:lnSpc>
                  <a:spcPts val="2877"/>
                </a:lnSpc>
                <a:buFont typeface="Arial"/>
                <a:buChar char="•"/>
              </a:pPr>
              <a:r>
                <a:rPr lang="en-US" b="true" sz="1918">
                  <a:solidFill>
                    <a:srgbClr val="000000"/>
                  </a:solidFill>
                  <a:latin typeface="Lora Bold"/>
                  <a:ea typeface="Lora Bold"/>
                  <a:cs typeface="Lora Bold"/>
                  <a:sym typeface="Lora Bold"/>
                </a:rPr>
                <a:t>Key Facts </a:t>
              </a:r>
            </a:p>
            <a:p>
              <a:pPr algn="just" marL="414186" indent="-207093" lvl="1">
                <a:lnSpc>
                  <a:spcPts val="2877"/>
                </a:lnSpc>
                <a:buFont typeface="Arial"/>
                <a:buChar char="•"/>
              </a:pPr>
              <a:r>
                <a:rPr lang="en-US" b="true" sz="1918">
                  <a:solidFill>
                    <a:srgbClr val="000000"/>
                  </a:solidFill>
                  <a:latin typeface="Lora Bold"/>
                  <a:ea typeface="Lora Bold"/>
                  <a:cs typeface="Lora Bold"/>
                  <a:sym typeface="Lora Bold"/>
                </a:rPr>
                <a:t>Victim:</a:t>
              </a:r>
              <a:r>
                <a:rPr lang="en-US" sz="1918">
                  <a:solidFill>
                    <a:srgbClr val="000000"/>
                  </a:solidFill>
                  <a:latin typeface="Lora"/>
                  <a:ea typeface="Lora"/>
                  <a:cs typeface="Lora"/>
                  <a:sym typeface="Lora"/>
                </a:rPr>
                <a:t> A 31-year-old female trainee doctor at RG Kar Medical </a:t>
              </a:r>
            </a:p>
            <a:p>
              <a:pPr algn="just">
                <a:lnSpc>
                  <a:spcPts val="2877"/>
                </a:lnSpc>
              </a:pPr>
              <a:r>
                <a:rPr lang="en-US" sz="1918">
                  <a:solidFill>
                    <a:srgbClr val="000000"/>
                  </a:solidFill>
                  <a:latin typeface="Lora"/>
                  <a:ea typeface="Lora"/>
                  <a:cs typeface="Lora"/>
                  <a:sym typeface="Lora"/>
                </a:rPr>
                <a:t>      </a:t>
              </a:r>
              <a:r>
                <a:rPr lang="en-US" sz="1918">
                  <a:solidFill>
                    <a:srgbClr val="000000"/>
                  </a:solidFill>
                  <a:latin typeface="Lora"/>
                  <a:ea typeface="Lora"/>
                  <a:cs typeface="Lora"/>
                  <a:sym typeface="Lora"/>
                </a:rPr>
                <a:t>College</a:t>
              </a:r>
            </a:p>
            <a:p>
              <a:pPr algn="just" marL="414186" indent="-207093" lvl="1">
                <a:lnSpc>
                  <a:spcPts val="2877"/>
                </a:lnSpc>
                <a:buFont typeface="Arial"/>
                <a:buChar char="•"/>
              </a:pPr>
              <a:r>
                <a:rPr lang="en-US" b="true" sz="1918">
                  <a:solidFill>
                    <a:srgbClr val="000000"/>
                  </a:solidFill>
                  <a:latin typeface="Lora Bold"/>
                  <a:ea typeface="Lora Bold"/>
                  <a:cs typeface="Lora Bold"/>
                  <a:sym typeface="Lora Bold"/>
                </a:rPr>
                <a:t>Accused:</a:t>
              </a:r>
              <a:r>
                <a:rPr lang="en-US" sz="1918">
                  <a:solidFill>
                    <a:srgbClr val="000000"/>
                  </a:solidFill>
                  <a:latin typeface="Lora"/>
                  <a:ea typeface="Lora"/>
                  <a:cs typeface="Lora"/>
                  <a:sym typeface="Lora"/>
                </a:rPr>
                <a:t> A civic volunteer with the Kolkata Police.</a:t>
              </a:r>
            </a:p>
            <a:p>
              <a:pPr algn="just" marL="414186" indent="-207093" lvl="1">
                <a:lnSpc>
                  <a:spcPts val="2877"/>
                </a:lnSpc>
                <a:buFont typeface="Arial"/>
                <a:buChar char="•"/>
              </a:pPr>
              <a:r>
                <a:rPr lang="en-US" b="true" sz="1918">
                  <a:solidFill>
                    <a:srgbClr val="000000"/>
                  </a:solidFill>
                  <a:latin typeface="Lora Bold"/>
                  <a:ea typeface="Lora Bold"/>
                  <a:cs typeface="Lora Bold"/>
                  <a:sym typeface="Lora Bold"/>
                </a:rPr>
                <a:t>Location:</a:t>
              </a:r>
              <a:r>
                <a:rPr lang="en-US" sz="1918">
                  <a:solidFill>
                    <a:srgbClr val="000000"/>
                  </a:solidFill>
                  <a:latin typeface="Lora"/>
                  <a:ea typeface="Lora"/>
                  <a:cs typeface="Lora"/>
                  <a:sym typeface="Lora"/>
                </a:rPr>
                <a:t> RG Kar Medical College and Hospital, Kolkata.</a:t>
              </a:r>
            </a:p>
            <a:p>
              <a:pPr algn="just" marL="414186" indent="-207093" lvl="1">
                <a:lnSpc>
                  <a:spcPts val="2877"/>
                </a:lnSpc>
                <a:buFont typeface="Arial"/>
                <a:buChar char="•"/>
              </a:pPr>
              <a:r>
                <a:rPr lang="en-US" b="true" sz="1918">
                  <a:solidFill>
                    <a:srgbClr val="000000"/>
                  </a:solidFill>
                  <a:latin typeface="Lora Bold"/>
                  <a:ea typeface="Lora Bold"/>
                  <a:cs typeface="Lora Bold"/>
                  <a:sym typeface="Lora Bold"/>
                </a:rPr>
                <a:t>Crime:</a:t>
              </a:r>
              <a:r>
                <a:rPr lang="en-US" sz="1918">
                  <a:solidFill>
                    <a:srgbClr val="000000"/>
                  </a:solidFill>
                  <a:latin typeface="Lora"/>
                  <a:ea typeface="Lora"/>
                  <a:cs typeface="Lora"/>
                  <a:sym typeface="Lora"/>
                </a:rPr>
                <a:t> Rape and murder while the victim was resting during her </a:t>
              </a:r>
            </a:p>
            <a:p>
              <a:pPr algn="just">
                <a:lnSpc>
                  <a:spcPts val="2877"/>
                </a:lnSpc>
              </a:pPr>
              <a:r>
                <a:rPr lang="en-US" sz="1918">
                  <a:solidFill>
                    <a:srgbClr val="000000"/>
                  </a:solidFill>
                  <a:latin typeface="Lora"/>
                  <a:ea typeface="Lora"/>
                  <a:cs typeface="Lora"/>
                  <a:sym typeface="Lora"/>
                </a:rPr>
                <a:t>       </a:t>
              </a:r>
              <a:r>
                <a:rPr lang="en-US" sz="1918">
                  <a:solidFill>
                    <a:srgbClr val="000000"/>
                  </a:solidFill>
                  <a:latin typeface="Lora"/>
                  <a:ea typeface="Lora"/>
                  <a:cs typeface="Lora"/>
                  <a:sym typeface="Lora"/>
                </a:rPr>
                <a:t>night shift.</a:t>
              </a:r>
            </a:p>
            <a:p>
              <a:pPr algn="just" marL="414186" indent="-207093" lvl="1">
                <a:lnSpc>
                  <a:spcPts val="2877"/>
                </a:lnSpc>
                <a:buFont typeface="Arial"/>
                <a:buChar char="•"/>
              </a:pPr>
              <a:r>
                <a:rPr lang="en-US" b="true" sz="1918">
                  <a:solidFill>
                    <a:srgbClr val="000000"/>
                  </a:solidFill>
                  <a:latin typeface="Lora Bold"/>
                  <a:ea typeface="Lora Bold"/>
                  <a:cs typeface="Lora Bold"/>
                  <a:sym typeface="Lora Bold"/>
                </a:rPr>
                <a:t>Investigation:</a:t>
              </a:r>
              <a:r>
                <a:rPr lang="en-US" sz="1918">
                  <a:solidFill>
                    <a:srgbClr val="000000"/>
                  </a:solidFill>
                  <a:latin typeface="Lora"/>
                  <a:ea typeface="Lora"/>
                  <a:cs typeface="Lora"/>
                  <a:sym typeface="Lora"/>
                </a:rPr>
                <a:t> Led by the Central Bureau of Investigation after the </a:t>
              </a:r>
            </a:p>
            <a:p>
              <a:pPr algn="just">
                <a:lnSpc>
                  <a:spcPts val="2877"/>
                </a:lnSpc>
              </a:pPr>
              <a:r>
                <a:rPr lang="en-US" sz="1918">
                  <a:solidFill>
                    <a:srgbClr val="000000"/>
                  </a:solidFill>
                  <a:latin typeface="Lora"/>
                  <a:ea typeface="Lora"/>
                  <a:cs typeface="Lora"/>
                  <a:sym typeface="Lora"/>
                </a:rPr>
                <a:t>       </a:t>
              </a:r>
              <a:r>
                <a:rPr lang="en-US" sz="1918">
                  <a:solidFill>
                    <a:srgbClr val="000000"/>
                  </a:solidFill>
                  <a:latin typeface="Lora"/>
                  <a:ea typeface="Lora"/>
                  <a:cs typeface="Lora"/>
                  <a:sym typeface="Lora"/>
                </a:rPr>
                <a:t>local police were accused of mishandling the case.</a:t>
              </a:r>
            </a:p>
            <a:p>
              <a:pPr algn="just" marL="414186" indent="-207093" lvl="1">
                <a:lnSpc>
                  <a:spcPts val="2877"/>
                </a:lnSpc>
                <a:buFont typeface="Arial"/>
                <a:buChar char="•"/>
              </a:pPr>
              <a:r>
                <a:rPr lang="en-US" b="true" sz="1918">
                  <a:solidFill>
                    <a:srgbClr val="000000"/>
                  </a:solidFill>
                  <a:latin typeface="Lora Bold"/>
                  <a:ea typeface="Lora Bold"/>
                  <a:cs typeface="Lora Bold"/>
                  <a:sym typeface="Lora Bold"/>
                </a:rPr>
                <a:t>Evidence:</a:t>
              </a:r>
              <a:r>
                <a:rPr lang="en-US" sz="1918">
                  <a:solidFill>
                    <a:srgbClr val="000000"/>
                  </a:solidFill>
                  <a:latin typeface="Lora"/>
                  <a:ea typeface="Lora"/>
                  <a:cs typeface="Lora"/>
                  <a:sym typeface="Lora"/>
                </a:rPr>
                <a:t> CCTV footage and DNA samples matching the accused </a:t>
              </a:r>
            </a:p>
            <a:p>
              <a:pPr algn="just">
                <a:lnSpc>
                  <a:spcPts val="2877"/>
                </a:lnSpc>
              </a:pPr>
              <a:r>
                <a:rPr lang="en-US" sz="1918">
                  <a:solidFill>
                    <a:srgbClr val="000000"/>
                  </a:solidFill>
                  <a:latin typeface="Lora"/>
                  <a:ea typeface="Lora"/>
                  <a:cs typeface="Lora"/>
                  <a:sym typeface="Lora"/>
                </a:rPr>
                <a:t>      </a:t>
              </a:r>
              <a:r>
                <a:rPr lang="en-US" sz="1918">
                  <a:solidFill>
                    <a:srgbClr val="000000"/>
                  </a:solidFill>
                  <a:latin typeface="Lora"/>
                  <a:ea typeface="Lora"/>
                  <a:cs typeface="Lora"/>
                  <a:sym typeface="Lora"/>
                </a:rPr>
                <a:t>were crucial in the investigation</a:t>
              </a:r>
            </a:p>
            <a:p>
              <a:pPr algn="just">
                <a:lnSpc>
                  <a:spcPts val="2877"/>
                </a:lnSpc>
              </a:pPr>
            </a:p>
          </p:txBody>
        </p:sp>
        <p:sp>
          <p:nvSpPr>
            <p:cNvPr name="TextBox 11" id="11"/>
            <p:cNvSpPr txBox="true"/>
            <p:nvPr/>
          </p:nvSpPr>
          <p:spPr>
            <a:xfrm rot="0">
              <a:off x="0" y="-47625"/>
              <a:ext cx="21892473" cy="529331"/>
            </a:xfrm>
            <a:prstGeom prst="rect">
              <a:avLst/>
            </a:prstGeom>
          </p:spPr>
          <p:txBody>
            <a:bodyPr anchor="t" rtlCol="false" tIns="0" lIns="0" bIns="0" rIns="0">
              <a:spAutoFit/>
            </a:bodyPr>
            <a:lstStyle/>
            <a:p>
              <a:pPr algn="l">
                <a:lnSpc>
                  <a:spcPts val="3389"/>
                </a:lnSpc>
              </a:pPr>
            </a:p>
          </p:txBody>
        </p:sp>
      </p:grpSp>
      <p:sp>
        <p:nvSpPr>
          <p:cNvPr name="TextBox 12" id="12"/>
          <p:cNvSpPr txBox="true"/>
          <p:nvPr/>
        </p:nvSpPr>
        <p:spPr>
          <a:xfrm rot="0">
            <a:off x="839945" y="2054763"/>
            <a:ext cx="16586193" cy="2397760"/>
          </a:xfrm>
          <a:prstGeom prst="rect">
            <a:avLst/>
          </a:prstGeom>
        </p:spPr>
        <p:txBody>
          <a:bodyPr anchor="t" rtlCol="false" tIns="0" lIns="0" bIns="0" rIns="0">
            <a:spAutoFit/>
          </a:bodyPr>
          <a:lstStyle/>
          <a:p>
            <a:pPr algn="ctr">
              <a:lnSpc>
                <a:spcPts val="6440"/>
              </a:lnSpc>
            </a:pPr>
            <a:r>
              <a:rPr lang="en-US" sz="4600" b="true">
                <a:solidFill>
                  <a:srgbClr val="000000"/>
                </a:solidFill>
                <a:latin typeface="Lora Bold"/>
                <a:ea typeface="Lora Bold"/>
                <a:cs typeface="Lora Bold"/>
                <a:sym typeface="Lora Bold"/>
              </a:rPr>
              <a:t> Rape and Murder of a Trainee Doctor at RG Kar </a:t>
            </a:r>
          </a:p>
          <a:p>
            <a:pPr algn="ctr">
              <a:lnSpc>
                <a:spcPts val="6440"/>
              </a:lnSpc>
            </a:pPr>
            <a:r>
              <a:rPr lang="en-US" sz="4600" b="true">
                <a:solidFill>
                  <a:srgbClr val="000000"/>
                </a:solidFill>
                <a:latin typeface="Lora Bold"/>
                <a:ea typeface="Lora Bold"/>
                <a:cs typeface="Lora Bold"/>
                <a:sym typeface="Lora Bold"/>
              </a:rPr>
              <a:t>Medical College (2024)</a:t>
            </a:r>
          </a:p>
          <a:p>
            <a:pPr algn="ctr">
              <a:lnSpc>
                <a:spcPts val="6440"/>
              </a:lnSpc>
            </a:pPr>
          </a:p>
        </p:txBody>
      </p:sp>
      <p:sp>
        <p:nvSpPr>
          <p:cNvPr name="TextBox 13" id="13"/>
          <p:cNvSpPr txBox="true"/>
          <p:nvPr/>
        </p:nvSpPr>
        <p:spPr>
          <a:xfrm rot="0">
            <a:off x="9459050" y="3742431"/>
            <a:ext cx="8170345" cy="6680073"/>
          </a:xfrm>
          <a:prstGeom prst="rect">
            <a:avLst/>
          </a:prstGeom>
        </p:spPr>
        <p:txBody>
          <a:bodyPr anchor="t" rtlCol="false" tIns="0" lIns="0" bIns="0" rIns="0">
            <a:spAutoFit/>
          </a:bodyPr>
          <a:lstStyle/>
          <a:p>
            <a:pPr algn="l">
              <a:lnSpc>
                <a:spcPts val="2880"/>
              </a:lnSpc>
            </a:pPr>
            <a:r>
              <a:rPr lang="en-US" sz="1920" b="true">
                <a:solidFill>
                  <a:srgbClr val="000000"/>
                </a:solidFill>
                <a:latin typeface="Lora Bold"/>
                <a:ea typeface="Lora Bold"/>
                <a:cs typeface="Lora Bold"/>
                <a:sym typeface="Lora Bold"/>
              </a:rPr>
              <a:t>Public and Medical Response</a:t>
            </a:r>
          </a:p>
          <a:p>
            <a:pPr algn="l">
              <a:lnSpc>
                <a:spcPts val="1530"/>
              </a:lnSpc>
            </a:pPr>
          </a:p>
          <a:p>
            <a:pPr algn="l">
              <a:lnSpc>
                <a:spcPts val="2880"/>
              </a:lnSpc>
            </a:pPr>
            <a:r>
              <a:rPr lang="en-US" sz="1920" b="true">
                <a:solidFill>
                  <a:srgbClr val="000000"/>
                </a:solidFill>
                <a:latin typeface="Lora Bold"/>
                <a:ea typeface="Lora Bold"/>
                <a:cs typeface="Lora Bold"/>
                <a:sym typeface="Lora Bold"/>
              </a:rPr>
              <a:t>Protests:</a:t>
            </a:r>
            <a:r>
              <a:rPr lang="en-US" sz="1920">
                <a:solidFill>
                  <a:srgbClr val="000000"/>
                </a:solidFill>
                <a:latin typeface="Lora"/>
                <a:ea typeface="Lora"/>
                <a:cs typeface="Lora"/>
                <a:sym typeface="Lora"/>
              </a:rPr>
              <a:t> Doctors across India, especially in Kolkata, went on </a:t>
            </a:r>
          </a:p>
          <a:p>
            <a:pPr algn="l">
              <a:lnSpc>
                <a:spcPts val="2880"/>
              </a:lnSpc>
            </a:pPr>
            <a:r>
              <a:rPr lang="en-US" sz="1920">
                <a:solidFill>
                  <a:srgbClr val="000000"/>
                </a:solidFill>
                <a:latin typeface="Lora"/>
                <a:ea typeface="Lora"/>
                <a:cs typeface="Lora"/>
                <a:sym typeface="Lora"/>
              </a:rPr>
              <a:t>strike demanding improved security for healthcare workers, an investigation into corruption in the healthcare sector, and justice </a:t>
            </a:r>
          </a:p>
          <a:p>
            <a:pPr algn="l">
              <a:lnSpc>
                <a:spcPts val="2880"/>
              </a:lnSpc>
            </a:pPr>
            <a:r>
              <a:rPr lang="en-US" sz="1920">
                <a:solidFill>
                  <a:srgbClr val="000000"/>
                </a:solidFill>
                <a:latin typeface="Lora"/>
                <a:ea typeface="Lora"/>
                <a:cs typeface="Lora"/>
                <a:sym typeface="Lora"/>
              </a:rPr>
              <a:t>for the victim. More than 8,000 doctors in the state of West Bengal suspended non-emergency services, and some doctors initiated a hunger strike.</a:t>
            </a:r>
          </a:p>
          <a:p>
            <a:pPr algn="l">
              <a:lnSpc>
                <a:spcPts val="2880"/>
              </a:lnSpc>
            </a:pPr>
          </a:p>
          <a:p>
            <a:pPr algn="l">
              <a:lnSpc>
                <a:spcPts val="2880"/>
              </a:lnSpc>
            </a:pPr>
            <a:r>
              <a:rPr lang="en-US" sz="1920">
                <a:solidFill>
                  <a:srgbClr val="000000"/>
                </a:solidFill>
                <a:latin typeface="Lora"/>
                <a:ea typeface="Lora"/>
                <a:cs typeface="Lora"/>
                <a:sym typeface="Lora"/>
              </a:rPr>
              <a:t>·</a:t>
            </a:r>
            <a:r>
              <a:rPr lang="en-US" sz="1920" b="true">
                <a:solidFill>
                  <a:srgbClr val="000000"/>
                </a:solidFill>
                <a:latin typeface="Lora Bold"/>
                <a:ea typeface="Lora Bold"/>
                <a:cs typeface="Lora Bold"/>
                <a:sym typeface="Lora Bold"/>
              </a:rPr>
              <a:t>Medical Community's Demands:</a:t>
            </a:r>
            <a:r>
              <a:rPr lang="en-US" sz="1920">
                <a:solidFill>
                  <a:srgbClr val="000000"/>
                </a:solidFill>
                <a:latin typeface="Lora"/>
                <a:ea typeface="Lora"/>
                <a:cs typeface="Lora"/>
                <a:sym typeface="Lora"/>
              </a:rPr>
              <a:t> The Federation of All India </a:t>
            </a:r>
          </a:p>
          <a:p>
            <a:pPr algn="l">
              <a:lnSpc>
                <a:spcPts val="2880"/>
              </a:lnSpc>
            </a:pPr>
            <a:r>
              <a:rPr lang="en-US" sz="1920">
                <a:solidFill>
                  <a:srgbClr val="000000"/>
                </a:solidFill>
                <a:latin typeface="Lora"/>
                <a:ea typeface="Lora"/>
                <a:cs typeface="Lora"/>
                <a:sym typeface="Lora"/>
              </a:rPr>
              <a:t>Medical Associations (FAIMA) demanded stronger legal protections </a:t>
            </a:r>
          </a:p>
          <a:p>
            <a:pPr algn="l">
              <a:lnSpc>
                <a:spcPts val="2880"/>
              </a:lnSpc>
            </a:pPr>
            <a:r>
              <a:rPr lang="en-US" sz="1920">
                <a:solidFill>
                  <a:srgbClr val="000000"/>
                </a:solidFill>
                <a:latin typeface="Lora"/>
                <a:ea typeface="Lora"/>
                <a:cs typeface="Lora"/>
                <a:sym typeface="Lora"/>
              </a:rPr>
              <a:t>for healthcare professionals and called for the case to be fast-tracked through the courts</a:t>
            </a:r>
          </a:p>
          <a:p>
            <a:pPr algn="l">
              <a:lnSpc>
                <a:spcPts val="2880"/>
              </a:lnSpc>
            </a:pPr>
            <a:r>
              <a:rPr lang="en-US" sz="1920" b="true">
                <a:solidFill>
                  <a:srgbClr val="000000"/>
                </a:solidFill>
                <a:latin typeface="Lora Bold"/>
                <a:ea typeface="Lora Bold"/>
                <a:cs typeface="Lora Bold"/>
                <a:sym typeface="Lora Bold"/>
              </a:rPr>
              <a:t>Government Response:</a:t>
            </a:r>
            <a:r>
              <a:rPr lang="en-US" sz="1920">
                <a:solidFill>
                  <a:srgbClr val="000000"/>
                </a:solidFill>
                <a:latin typeface="Lora"/>
                <a:ea typeface="Lora"/>
                <a:cs typeface="Lora"/>
                <a:sym typeface="Lora"/>
              </a:rPr>
              <a:t> The West Bengal government promised to </a:t>
            </a:r>
          </a:p>
          <a:p>
            <a:pPr algn="l">
              <a:lnSpc>
                <a:spcPts val="2880"/>
              </a:lnSpc>
            </a:pPr>
            <a:r>
              <a:rPr lang="en-US" sz="1920">
                <a:solidFill>
                  <a:srgbClr val="000000"/>
                </a:solidFill>
                <a:latin typeface="Lora"/>
                <a:ea typeface="Lora"/>
                <a:cs typeface="Lora"/>
                <a:sym typeface="Lora"/>
              </a:rPr>
              <a:t>meet some of the protesters demands, including replacing key police officers and health officials. They also temporarily suspended female doctors from night duty, although this measure was later criticized </a:t>
            </a:r>
          </a:p>
          <a:p>
            <a:pPr algn="l">
              <a:lnSpc>
                <a:spcPts val="2880"/>
              </a:lnSpc>
            </a:pPr>
            <a:r>
              <a:rPr lang="en-US" sz="1920">
                <a:solidFill>
                  <a:srgbClr val="000000"/>
                </a:solidFill>
                <a:latin typeface="Lora"/>
                <a:ea typeface="Lora"/>
                <a:cs typeface="Lora"/>
                <a:sym typeface="Lora"/>
              </a:rPr>
              <a:t>by the Supreme Court and revoked. </a:t>
            </a:r>
          </a:p>
          <a:p>
            <a:pPr algn="l">
              <a:lnSpc>
                <a:spcPts val="288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838534"/>
            <a:chOff x="0" y="0"/>
            <a:chExt cx="4816593" cy="484223"/>
          </a:xfrm>
        </p:grpSpPr>
        <p:sp>
          <p:nvSpPr>
            <p:cNvPr name="Freeform 3" id="3"/>
            <p:cNvSpPr/>
            <p:nvPr/>
          </p:nvSpPr>
          <p:spPr>
            <a:xfrm flipH="false" flipV="false" rot="0">
              <a:off x="0" y="0"/>
              <a:ext cx="4816592" cy="484223"/>
            </a:xfrm>
            <a:custGeom>
              <a:avLst/>
              <a:gdLst/>
              <a:ahLst/>
              <a:cxnLst/>
              <a:rect r="r" b="b" t="t" l="l"/>
              <a:pathLst>
                <a:path h="484223" w="4816592">
                  <a:moveTo>
                    <a:pt x="0" y="0"/>
                  </a:moveTo>
                  <a:lnTo>
                    <a:pt x="4816592" y="0"/>
                  </a:lnTo>
                  <a:lnTo>
                    <a:pt x="4816592" y="484223"/>
                  </a:lnTo>
                  <a:lnTo>
                    <a:pt x="0" y="484223"/>
                  </a:lnTo>
                  <a:close/>
                </a:path>
              </a:pathLst>
            </a:custGeom>
            <a:solidFill>
              <a:srgbClr val="17726D"/>
            </a:solidFill>
          </p:spPr>
        </p:sp>
        <p:sp>
          <p:nvSpPr>
            <p:cNvPr name="TextBox 4" id="4"/>
            <p:cNvSpPr txBox="true"/>
            <p:nvPr/>
          </p:nvSpPr>
          <p:spPr>
            <a:xfrm>
              <a:off x="0" y="-47625"/>
              <a:ext cx="4816593" cy="53184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745226" y="-1332365"/>
            <a:ext cx="3803190" cy="38031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9717949" y="3336965"/>
            <a:ext cx="7928872" cy="5544853"/>
          </a:xfrm>
          <a:custGeom>
            <a:avLst/>
            <a:gdLst/>
            <a:ahLst/>
            <a:cxnLst/>
            <a:rect r="r" b="b" t="t" l="l"/>
            <a:pathLst>
              <a:path h="5544853" w="7928872">
                <a:moveTo>
                  <a:pt x="0" y="0"/>
                </a:moveTo>
                <a:lnTo>
                  <a:pt x="7928872" y="0"/>
                </a:lnTo>
                <a:lnTo>
                  <a:pt x="7928872" y="5544853"/>
                </a:lnTo>
                <a:lnTo>
                  <a:pt x="0" y="5544853"/>
                </a:lnTo>
                <a:lnTo>
                  <a:pt x="0" y="0"/>
                </a:lnTo>
                <a:close/>
              </a:path>
            </a:pathLst>
          </a:custGeom>
          <a:blipFill>
            <a:blip r:embed="rId2"/>
            <a:stretch>
              <a:fillRect l="0" t="0" r="0" b="0"/>
            </a:stretch>
          </a:blipFill>
        </p:spPr>
      </p:sp>
      <p:sp>
        <p:nvSpPr>
          <p:cNvPr name="TextBox 9" id="9"/>
          <p:cNvSpPr txBox="true"/>
          <p:nvPr/>
        </p:nvSpPr>
        <p:spPr>
          <a:xfrm rot="0">
            <a:off x="617639" y="588645"/>
            <a:ext cx="6127720" cy="984885"/>
          </a:xfrm>
          <a:prstGeom prst="rect">
            <a:avLst/>
          </a:prstGeom>
        </p:spPr>
        <p:txBody>
          <a:bodyPr anchor="t" rtlCol="false" tIns="0" lIns="0" bIns="0" rIns="0">
            <a:spAutoFit/>
          </a:bodyPr>
          <a:lstStyle/>
          <a:p>
            <a:pPr algn="l">
              <a:lnSpc>
                <a:spcPts val="7560"/>
              </a:lnSpc>
            </a:pPr>
            <a:r>
              <a:rPr lang="en-US" sz="7200">
                <a:solidFill>
                  <a:srgbClr val="FFFFFF"/>
                </a:solidFill>
                <a:latin typeface="Dream Avenue"/>
                <a:ea typeface="Dream Avenue"/>
                <a:cs typeface="Dream Avenue"/>
                <a:sym typeface="Dream Avenue"/>
              </a:rPr>
              <a:t>CASE STUDY</a:t>
            </a:r>
          </a:p>
        </p:txBody>
      </p:sp>
      <p:sp>
        <p:nvSpPr>
          <p:cNvPr name="TextBox 10" id="10"/>
          <p:cNvSpPr txBox="true"/>
          <p:nvPr/>
        </p:nvSpPr>
        <p:spPr>
          <a:xfrm rot="0">
            <a:off x="646214" y="2006004"/>
            <a:ext cx="9125408" cy="1083310"/>
          </a:xfrm>
          <a:prstGeom prst="rect">
            <a:avLst/>
          </a:prstGeom>
        </p:spPr>
        <p:txBody>
          <a:bodyPr anchor="t" rtlCol="false" tIns="0" lIns="0" bIns="0" rIns="0">
            <a:spAutoFit/>
          </a:bodyPr>
          <a:lstStyle/>
          <a:p>
            <a:pPr algn="l">
              <a:lnSpc>
                <a:spcPts val="5319"/>
              </a:lnSpc>
            </a:pPr>
            <a:r>
              <a:rPr lang="en-US" b="true" sz="3799" spc="281">
                <a:solidFill>
                  <a:srgbClr val="000000"/>
                </a:solidFill>
                <a:latin typeface="Lora Bold"/>
                <a:ea typeface="Lora Bold"/>
                <a:cs typeface="Lora Bold"/>
                <a:sym typeface="Lora Bold"/>
              </a:rPr>
              <a:t>KATHUA RAPE CASE (2018)</a:t>
            </a:r>
          </a:p>
          <a:p>
            <a:pPr algn="l" marL="0" indent="0" lvl="0">
              <a:lnSpc>
                <a:spcPts val="3359"/>
              </a:lnSpc>
            </a:pPr>
          </a:p>
        </p:txBody>
      </p:sp>
      <p:sp>
        <p:nvSpPr>
          <p:cNvPr name="TextBox 11" id="11"/>
          <p:cNvSpPr txBox="true"/>
          <p:nvPr/>
        </p:nvSpPr>
        <p:spPr>
          <a:xfrm rot="0">
            <a:off x="826886" y="3661307"/>
            <a:ext cx="7512107" cy="4772343"/>
          </a:xfrm>
          <a:prstGeom prst="rect">
            <a:avLst/>
          </a:prstGeom>
        </p:spPr>
        <p:txBody>
          <a:bodyPr anchor="t" rtlCol="false" tIns="0" lIns="0" bIns="0" rIns="0">
            <a:spAutoFit/>
          </a:bodyPr>
          <a:lstStyle/>
          <a:p>
            <a:pPr algn="just">
              <a:lnSpc>
                <a:spcPts val="4374"/>
              </a:lnSpc>
            </a:pPr>
            <a:r>
              <a:rPr lang="en-US" sz="2499" b="true">
                <a:solidFill>
                  <a:srgbClr val="000000"/>
                </a:solidFill>
                <a:latin typeface="Lora Bold"/>
                <a:ea typeface="Lora Bold"/>
                <a:cs typeface="Lora Bold"/>
                <a:sym typeface="Lora Bold"/>
              </a:rPr>
              <a:t>Overview</a:t>
            </a:r>
          </a:p>
          <a:p>
            <a:pPr algn="just">
              <a:lnSpc>
                <a:spcPts val="4200"/>
              </a:lnSpc>
            </a:pPr>
            <a:r>
              <a:rPr lang="en-US" sz="2400">
                <a:solidFill>
                  <a:srgbClr val="000000"/>
                </a:solidFill>
                <a:latin typeface="Lora"/>
                <a:ea typeface="Lora"/>
                <a:cs typeface="Lora"/>
                <a:sym typeface="Lora"/>
              </a:rPr>
              <a:t>The Kathua rape case refers to the abduction, gang rape, and brutal murder of an 8-year-old girl, Asifa Bano, from the nomadic Bakarwal community in January 2018 in the Rasana village near Kathua, Jammu, and Kashmir, India. The case shocked the nation due to the horrific nature of the crime and the communal tensions it exacerbated.</a:t>
            </a:r>
          </a:p>
          <a:p>
            <a:pPr algn="just" marL="0" indent="0" lvl="0">
              <a:lnSpc>
                <a:spcPts val="4200"/>
              </a:lnSpc>
            </a:pP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838534"/>
            <a:chOff x="0" y="0"/>
            <a:chExt cx="4816593" cy="484223"/>
          </a:xfrm>
        </p:grpSpPr>
        <p:sp>
          <p:nvSpPr>
            <p:cNvPr name="Freeform 3" id="3"/>
            <p:cNvSpPr/>
            <p:nvPr/>
          </p:nvSpPr>
          <p:spPr>
            <a:xfrm flipH="false" flipV="false" rot="0">
              <a:off x="0" y="0"/>
              <a:ext cx="4816592" cy="484223"/>
            </a:xfrm>
            <a:custGeom>
              <a:avLst/>
              <a:gdLst/>
              <a:ahLst/>
              <a:cxnLst/>
              <a:rect r="r" b="b" t="t" l="l"/>
              <a:pathLst>
                <a:path h="484223" w="4816592">
                  <a:moveTo>
                    <a:pt x="0" y="0"/>
                  </a:moveTo>
                  <a:lnTo>
                    <a:pt x="4816592" y="0"/>
                  </a:lnTo>
                  <a:lnTo>
                    <a:pt x="4816592" y="484223"/>
                  </a:lnTo>
                  <a:lnTo>
                    <a:pt x="0" y="484223"/>
                  </a:lnTo>
                  <a:close/>
                </a:path>
              </a:pathLst>
            </a:custGeom>
            <a:solidFill>
              <a:srgbClr val="17726D"/>
            </a:solidFill>
          </p:spPr>
        </p:sp>
        <p:sp>
          <p:nvSpPr>
            <p:cNvPr name="TextBox 4" id="4"/>
            <p:cNvSpPr txBox="true"/>
            <p:nvPr/>
          </p:nvSpPr>
          <p:spPr>
            <a:xfrm>
              <a:off x="0" y="-47625"/>
              <a:ext cx="4816593" cy="53184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745226" y="-1332365"/>
            <a:ext cx="3803190" cy="38031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8" id="8"/>
          <p:cNvSpPr txBox="true"/>
          <p:nvPr/>
        </p:nvSpPr>
        <p:spPr>
          <a:xfrm rot="0">
            <a:off x="617639" y="588645"/>
            <a:ext cx="6127720" cy="984885"/>
          </a:xfrm>
          <a:prstGeom prst="rect">
            <a:avLst/>
          </a:prstGeom>
        </p:spPr>
        <p:txBody>
          <a:bodyPr anchor="t" rtlCol="false" tIns="0" lIns="0" bIns="0" rIns="0">
            <a:spAutoFit/>
          </a:bodyPr>
          <a:lstStyle/>
          <a:p>
            <a:pPr algn="l">
              <a:lnSpc>
                <a:spcPts val="7560"/>
              </a:lnSpc>
            </a:pPr>
            <a:r>
              <a:rPr lang="en-US" sz="7200">
                <a:solidFill>
                  <a:srgbClr val="FFFFFF"/>
                </a:solidFill>
                <a:latin typeface="Dream Avenue"/>
                <a:ea typeface="Dream Avenue"/>
                <a:cs typeface="Dream Avenue"/>
                <a:sym typeface="Dream Avenue"/>
              </a:rPr>
              <a:t>CASE STUDY</a:t>
            </a:r>
          </a:p>
        </p:txBody>
      </p:sp>
      <p:sp>
        <p:nvSpPr>
          <p:cNvPr name="TextBox 9" id="9"/>
          <p:cNvSpPr txBox="true"/>
          <p:nvPr/>
        </p:nvSpPr>
        <p:spPr>
          <a:xfrm rot="0">
            <a:off x="646214" y="2006004"/>
            <a:ext cx="9125408" cy="1083310"/>
          </a:xfrm>
          <a:prstGeom prst="rect">
            <a:avLst/>
          </a:prstGeom>
        </p:spPr>
        <p:txBody>
          <a:bodyPr anchor="t" rtlCol="false" tIns="0" lIns="0" bIns="0" rIns="0">
            <a:spAutoFit/>
          </a:bodyPr>
          <a:lstStyle/>
          <a:p>
            <a:pPr algn="l">
              <a:lnSpc>
                <a:spcPts val="5319"/>
              </a:lnSpc>
            </a:pPr>
            <a:r>
              <a:rPr lang="en-US" b="true" sz="3799" spc="281">
                <a:solidFill>
                  <a:srgbClr val="000000"/>
                </a:solidFill>
                <a:latin typeface="Lora Bold"/>
                <a:ea typeface="Lora Bold"/>
                <a:cs typeface="Lora Bold"/>
                <a:sym typeface="Lora Bold"/>
              </a:rPr>
              <a:t>KATHUA RAPE CASE (2018)</a:t>
            </a:r>
          </a:p>
          <a:p>
            <a:pPr algn="l" marL="0" indent="0" lvl="0">
              <a:lnSpc>
                <a:spcPts val="3359"/>
              </a:lnSpc>
            </a:pPr>
          </a:p>
        </p:txBody>
      </p:sp>
      <p:sp>
        <p:nvSpPr>
          <p:cNvPr name="TextBox 10" id="10"/>
          <p:cNvSpPr txBox="true"/>
          <p:nvPr/>
        </p:nvSpPr>
        <p:spPr>
          <a:xfrm rot="0">
            <a:off x="734033" y="2975015"/>
            <a:ext cx="8409967" cy="6644586"/>
          </a:xfrm>
          <a:prstGeom prst="rect">
            <a:avLst/>
          </a:prstGeom>
        </p:spPr>
        <p:txBody>
          <a:bodyPr anchor="t" rtlCol="false" tIns="0" lIns="0" bIns="0" rIns="0">
            <a:spAutoFit/>
          </a:bodyPr>
          <a:lstStyle/>
          <a:p>
            <a:pPr algn="just">
              <a:lnSpc>
                <a:spcPts val="3914"/>
              </a:lnSpc>
            </a:pPr>
            <a:r>
              <a:rPr lang="en-US" sz="2237" b="true">
                <a:solidFill>
                  <a:srgbClr val="000000"/>
                </a:solidFill>
                <a:latin typeface="Lora Bold"/>
                <a:ea typeface="Lora Bold"/>
                <a:cs typeface="Lora Bold"/>
                <a:sym typeface="Lora Bold"/>
              </a:rPr>
              <a:t>TIME LINE OF EVENTS</a:t>
            </a:r>
          </a:p>
          <a:p>
            <a:pPr algn="just">
              <a:lnSpc>
                <a:spcPts val="3914"/>
              </a:lnSpc>
            </a:pPr>
            <a:r>
              <a:rPr lang="en-US" sz="2237" b="true">
                <a:solidFill>
                  <a:srgbClr val="000000"/>
                </a:solidFill>
                <a:latin typeface="Lora Bold"/>
                <a:ea typeface="Lora Bold"/>
                <a:cs typeface="Lora Bold"/>
                <a:sym typeface="Lora Bold"/>
              </a:rPr>
              <a:t>Abduction and Crime</a:t>
            </a:r>
          </a:p>
          <a:p>
            <a:pPr algn="l">
              <a:lnSpc>
                <a:spcPts val="3914"/>
              </a:lnSpc>
            </a:pPr>
            <a:r>
              <a:rPr lang="en-US" sz="2237" b="true">
                <a:solidFill>
                  <a:srgbClr val="000000"/>
                </a:solidFill>
                <a:latin typeface="Lora Bold"/>
                <a:ea typeface="Lora Bold"/>
                <a:cs typeface="Lora Bold"/>
                <a:sym typeface="Lora Bold"/>
              </a:rPr>
              <a:t>January 10, 2018:</a:t>
            </a:r>
            <a:r>
              <a:rPr lang="en-US" sz="2237">
                <a:solidFill>
                  <a:srgbClr val="000000"/>
                </a:solidFill>
                <a:latin typeface="Lora"/>
                <a:ea typeface="Lora"/>
                <a:cs typeface="Lora"/>
                <a:sym typeface="Lora"/>
              </a:rPr>
              <a:t> Asifa Bano, an 8-year-old girl, goes missing while </a:t>
            </a:r>
            <a:r>
              <a:rPr lang="en-US" sz="2237">
                <a:solidFill>
                  <a:srgbClr val="000000"/>
                </a:solidFill>
                <a:latin typeface="Lora"/>
                <a:ea typeface="Lora"/>
                <a:cs typeface="Lora"/>
                <a:sym typeface="Lora"/>
              </a:rPr>
              <a:t>she was grazing her family's horses. </a:t>
            </a:r>
          </a:p>
          <a:p>
            <a:pPr algn="just">
              <a:lnSpc>
                <a:spcPts val="3914"/>
              </a:lnSpc>
            </a:pPr>
            <a:r>
              <a:rPr lang="en-US" sz="2237" b="true">
                <a:solidFill>
                  <a:srgbClr val="000000"/>
                </a:solidFill>
                <a:latin typeface="Lora Bold"/>
                <a:ea typeface="Lora Bold"/>
                <a:cs typeface="Lora Bold"/>
                <a:sym typeface="Lora Bold"/>
              </a:rPr>
              <a:t>January 17, 2018:</a:t>
            </a:r>
            <a:r>
              <a:rPr lang="en-US" sz="2237">
                <a:solidFill>
                  <a:srgbClr val="000000"/>
                </a:solidFill>
                <a:latin typeface="Lora"/>
                <a:ea typeface="Lora"/>
                <a:cs typeface="Lora"/>
                <a:sym typeface="Lora"/>
              </a:rPr>
              <a:t> Her dead body is found in the forest, sparking a wave of outrage.</a:t>
            </a:r>
          </a:p>
          <a:p>
            <a:pPr algn="just">
              <a:lnSpc>
                <a:spcPts val="1990"/>
              </a:lnSpc>
            </a:pPr>
          </a:p>
          <a:p>
            <a:pPr algn="just">
              <a:lnSpc>
                <a:spcPts val="3914"/>
              </a:lnSpc>
            </a:pPr>
            <a:r>
              <a:rPr lang="en-US" sz="2237" b="true">
                <a:solidFill>
                  <a:srgbClr val="000000"/>
                </a:solidFill>
                <a:latin typeface="Lora Bold"/>
                <a:ea typeface="Lora Bold"/>
                <a:cs typeface="Lora Bold"/>
                <a:sym typeface="Lora Bold"/>
              </a:rPr>
              <a:t>Investigation </a:t>
            </a:r>
          </a:p>
          <a:p>
            <a:pPr algn="just">
              <a:lnSpc>
                <a:spcPts val="3914"/>
              </a:lnSpc>
            </a:pPr>
            <a:r>
              <a:rPr lang="en-US" sz="2237" b="true">
                <a:solidFill>
                  <a:srgbClr val="000000"/>
                </a:solidFill>
                <a:latin typeface="Lora Bold"/>
                <a:ea typeface="Lora Bold"/>
                <a:cs typeface="Lora Bold"/>
                <a:sym typeface="Lora Bold"/>
              </a:rPr>
              <a:t>January 22, 2018:</a:t>
            </a:r>
            <a:r>
              <a:rPr lang="en-US" sz="2237">
                <a:solidFill>
                  <a:srgbClr val="000000"/>
                </a:solidFill>
                <a:latin typeface="Lora"/>
                <a:ea typeface="Lora"/>
                <a:cs typeface="Lora"/>
                <a:sym typeface="Lora"/>
              </a:rPr>
              <a:t> The Jammu and Kashmir Crime Branch takes </a:t>
            </a:r>
          </a:p>
          <a:p>
            <a:pPr algn="just">
              <a:lnSpc>
                <a:spcPts val="3914"/>
              </a:lnSpc>
            </a:pPr>
            <a:r>
              <a:rPr lang="en-US" sz="2237">
                <a:solidFill>
                  <a:srgbClr val="000000"/>
                </a:solidFill>
                <a:latin typeface="Lora"/>
                <a:ea typeface="Lora"/>
                <a:cs typeface="Lora"/>
                <a:sym typeface="Lora"/>
              </a:rPr>
              <a:t>over the investigation. </a:t>
            </a:r>
          </a:p>
          <a:p>
            <a:pPr algn="just">
              <a:lnSpc>
                <a:spcPts val="3914"/>
              </a:lnSpc>
            </a:pPr>
            <a:r>
              <a:rPr lang="en-US" sz="2237" b="true">
                <a:solidFill>
                  <a:srgbClr val="000000"/>
                </a:solidFill>
                <a:latin typeface="Lora Bold"/>
                <a:ea typeface="Lora Bold"/>
                <a:cs typeface="Lora Bold"/>
                <a:sym typeface="Lora Bold"/>
              </a:rPr>
              <a:t>April 9, 2018:</a:t>
            </a:r>
            <a:r>
              <a:rPr lang="en-US" sz="2237">
                <a:solidFill>
                  <a:srgbClr val="000000"/>
                </a:solidFill>
                <a:latin typeface="Lora"/>
                <a:ea typeface="Lora"/>
                <a:cs typeface="Lora"/>
                <a:sym typeface="Lora"/>
              </a:rPr>
              <a:t> A chargesheet is filed against 8 accused, including </a:t>
            </a:r>
          </a:p>
          <a:p>
            <a:pPr algn="just">
              <a:lnSpc>
                <a:spcPts val="3914"/>
              </a:lnSpc>
            </a:pPr>
            <a:r>
              <a:rPr lang="en-US" sz="2237">
                <a:solidFill>
                  <a:srgbClr val="000000"/>
                </a:solidFill>
                <a:latin typeface="Lora"/>
                <a:ea typeface="Lora"/>
                <a:cs typeface="Lora"/>
                <a:sym typeface="Lora"/>
              </a:rPr>
              <a:t>4 police officers. Forensic evidence confirms the gang rape and </a:t>
            </a:r>
          </a:p>
          <a:p>
            <a:pPr algn="just" marL="0" indent="0" lvl="0">
              <a:lnSpc>
                <a:spcPts val="3914"/>
              </a:lnSpc>
            </a:pPr>
            <a:r>
              <a:rPr lang="en-US" sz="2237">
                <a:solidFill>
                  <a:srgbClr val="000000"/>
                </a:solidFill>
                <a:latin typeface="Lora"/>
                <a:ea typeface="Lora"/>
                <a:cs typeface="Lora"/>
                <a:sym typeface="Lora"/>
              </a:rPr>
              <a:t>murder, showing traces of drugs in her body, multiple instances of rape, and death by strangulation and head trauma.</a:t>
            </a:r>
          </a:p>
        </p:txBody>
      </p:sp>
      <p:sp>
        <p:nvSpPr>
          <p:cNvPr name="TextBox 11" id="11"/>
          <p:cNvSpPr txBox="true"/>
          <p:nvPr/>
        </p:nvSpPr>
        <p:spPr>
          <a:xfrm rot="0">
            <a:off x="9771621" y="3051215"/>
            <a:ext cx="7992780" cy="6834856"/>
          </a:xfrm>
          <a:prstGeom prst="rect">
            <a:avLst/>
          </a:prstGeom>
        </p:spPr>
        <p:txBody>
          <a:bodyPr anchor="t" rtlCol="false" tIns="0" lIns="0" bIns="0" rIns="0">
            <a:spAutoFit/>
          </a:bodyPr>
          <a:lstStyle/>
          <a:p>
            <a:pPr algn="l">
              <a:lnSpc>
                <a:spcPts val="3375"/>
              </a:lnSpc>
            </a:pPr>
            <a:r>
              <a:rPr lang="en-US" sz="2411" b="true">
                <a:solidFill>
                  <a:srgbClr val="000000"/>
                </a:solidFill>
                <a:latin typeface="Lora Bold"/>
                <a:ea typeface="Lora Bold"/>
                <a:cs typeface="Lora Bold"/>
                <a:sym typeface="Lora Bold"/>
              </a:rPr>
              <a:t>Details of the Crime</a:t>
            </a:r>
          </a:p>
          <a:p>
            <a:pPr algn="l">
              <a:lnSpc>
                <a:spcPts val="3375"/>
              </a:lnSpc>
            </a:pPr>
          </a:p>
          <a:p>
            <a:pPr algn="l">
              <a:lnSpc>
                <a:spcPts val="3375"/>
              </a:lnSpc>
            </a:pPr>
            <a:r>
              <a:rPr lang="en-US" sz="2411">
                <a:solidFill>
                  <a:srgbClr val="000000"/>
                </a:solidFill>
                <a:latin typeface="Lora"/>
                <a:ea typeface="Lora"/>
                <a:cs typeface="Lora"/>
                <a:sym typeface="Lora"/>
              </a:rPr>
              <a:t>According to the police chargesheet, the crime was premeditated. The motive behind the abduction and killing of Asifa was to drive out the Bakarwal Muslim community from the Hindu-majority region. She was kidnapped, drugged with clonazepam, raped repeatedly for several days, and eventually murdered inside </a:t>
            </a:r>
          </a:p>
          <a:p>
            <a:pPr algn="l">
              <a:lnSpc>
                <a:spcPts val="3375"/>
              </a:lnSpc>
            </a:pPr>
            <a:r>
              <a:rPr lang="en-US" sz="2411">
                <a:solidFill>
                  <a:srgbClr val="000000"/>
                </a:solidFill>
                <a:latin typeface="Lora"/>
                <a:ea typeface="Lora"/>
                <a:cs typeface="Lora"/>
                <a:sym typeface="Lora"/>
              </a:rPr>
              <a:t>a Hindu temple.</a:t>
            </a:r>
          </a:p>
          <a:p>
            <a:pPr algn="l">
              <a:lnSpc>
                <a:spcPts val="3375"/>
              </a:lnSpc>
            </a:pPr>
          </a:p>
          <a:p>
            <a:pPr algn="l">
              <a:lnSpc>
                <a:spcPts val="3375"/>
              </a:lnSpc>
            </a:pPr>
            <a:r>
              <a:rPr lang="en-US" sz="2411">
                <a:solidFill>
                  <a:srgbClr val="000000"/>
                </a:solidFill>
                <a:latin typeface="Lora"/>
                <a:ea typeface="Lora"/>
                <a:cs typeface="Lora"/>
                <a:sym typeface="Lora"/>
              </a:rPr>
              <a:t>The forensic analysis indicated that Asifa was sedated and gang-raped before </a:t>
            </a:r>
          </a:p>
          <a:p>
            <a:pPr algn="l">
              <a:lnSpc>
                <a:spcPts val="3375"/>
              </a:lnSpc>
            </a:pPr>
            <a:r>
              <a:rPr lang="en-US" sz="2411">
                <a:solidFill>
                  <a:srgbClr val="000000"/>
                </a:solidFill>
                <a:latin typeface="Lora"/>
                <a:ea typeface="Lora"/>
                <a:cs typeface="Lora"/>
                <a:sym typeface="Lora"/>
              </a:rPr>
              <a:t>being strangled to death and bludgeoned with a stone. Her body was found a </a:t>
            </a:r>
          </a:p>
          <a:p>
            <a:pPr algn="l">
              <a:lnSpc>
                <a:spcPts val="3375"/>
              </a:lnSpc>
            </a:pPr>
            <a:r>
              <a:rPr lang="en-US" sz="2411">
                <a:solidFill>
                  <a:srgbClr val="000000"/>
                </a:solidFill>
                <a:latin typeface="Lora"/>
                <a:ea typeface="Lora"/>
                <a:cs typeface="Lora"/>
                <a:sym typeface="Lora"/>
              </a:rPr>
              <a:t>week later, further escalating public outrage.</a:t>
            </a:r>
          </a:p>
          <a:p>
            <a:pPr algn="l">
              <a:lnSpc>
                <a:spcPts val="3375"/>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838534"/>
            <a:chOff x="0" y="0"/>
            <a:chExt cx="4816593" cy="484223"/>
          </a:xfrm>
        </p:grpSpPr>
        <p:sp>
          <p:nvSpPr>
            <p:cNvPr name="Freeform 3" id="3"/>
            <p:cNvSpPr/>
            <p:nvPr/>
          </p:nvSpPr>
          <p:spPr>
            <a:xfrm flipH="false" flipV="false" rot="0">
              <a:off x="0" y="0"/>
              <a:ext cx="4816592" cy="484223"/>
            </a:xfrm>
            <a:custGeom>
              <a:avLst/>
              <a:gdLst/>
              <a:ahLst/>
              <a:cxnLst/>
              <a:rect r="r" b="b" t="t" l="l"/>
              <a:pathLst>
                <a:path h="484223" w="4816592">
                  <a:moveTo>
                    <a:pt x="0" y="0"/>
                  </a:moveTo>
                  <a:lnTo>
                    <a:pt x="4816592" y="0"/>
                  </a:lnTo>
                  <a:lnTo>
                    <a:pt x="4816592" y="484223"/>
                  </a:lnTo>
                  <a:lnTo>
                    <a:pt x="0" y="484223"/>
                  </a:lnTo>
                  <a:close/>
                </a:path>
              </a:pathLst>
            </a:custGeom>
            <a:solidFill>
              <a:srgbClr val="17726D"/>
            </a:solidFill>
          </p:spPr>
        </p:sp>
        <p:sp>
          <p:nvSpPr>
            <p:cNvPr name="TextBox 4" id="4"/>
            <p:cNvSpPr txBox="true"/>
            <p:nvPr/>
          </p:nvSpPr>
          <p:spPr>
            <a:xfrm>
              <a:off x="0" y="-66675"/>
              <a:ext cx="4816593" cy="55089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745226" y="-1332365"/>
            <a:ext cx="3803190" cy="38031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9144000" y="3305373"/>
            <a:ext cx="8701930" cy="4979555"/>
          </a:xfrm>
          <a:custGeom>
            <a:avLst/>
            <a:gdLst/>
            <a:ahLst/>
            <a:cxnLst/>
            <a:rect r="r" b="b" t="t" l="l"/>
            <a:pathLst>
              <a:path h="4979555" w="8701930">
                <a:moveTo>
                  <a:pt x="0" y="0"/>
                </a:moveTo>
                <a:lnTo>
                  <a:pt x="8701930" y="0"/>
                </a:lnTo>
                <a:lnTo>
                  <a:pt x="8701930" y="4979554"/>
                </a:lnTo>
                <a:lnTo>
                  <a:pt x="0" y="4979554"/>
                </a:lnTo>
                <a:lnTo>
                  <a:pt x="0" y="0"/>
                </a:lnTo>
                <a:close/>
              </a:path>
            </a:pathLst>
          </a:custGeom>
          <a:blipFill>
            <a:blip r:embed="rId2"/>
            <a:stretch>
              <a:fillRect l="-1847" t="-518" r="0" b="-518"/>
            </a:stretch>
          </a:blipFill>
        </p:spPr>
      </p:sp>
      <p:sp>
        <p:nvSpPr>
          <p:cNvPr name="TextBox 9" id="9"/>
          <p:cNvSpPr txBox="true"/>
          <p:nvPr/>
        </p:nvSpPr>
        <p:spPr>
          <a:xfrm rot="0">
            <a:off x="617639" y="588645"/>
            <a:ext cx="6127720" cy="984885"/>
          </a:xfrm>
          <a:prstGeom prst="rect">
            <a:avLst/>
          </a:prstGeom>
        </p:spPr>
        <p:txBody>
          <a:bodyPr anchor="t" rtlCol="false" tIns="0" lIns="0" bIns="0" rIns="0">
            <a:spAutoFit/>
          </a:bodyPr>
          <a:lstStyle/>
          <a:p>
            <a:pPr algn="l">
              <a:lnSpc>
                <a:spcPts val="7560"/>
              </a:lnSpc>
            </a:pPr>
            <a:r>
              <a:rPr lang="en-US" sz="7200">
                <a:solidFill>
                  <a:srgbClr val="FFFFFF"/>
                </a:solidFill>
                <a:latin typeface="Dream Avenue"/>
                <a:ea typeface="Dream Avenue"/>
                <a:cs typeface="Dream Avenue"/>
                <a:sym typeface="Dream Avenue"/>
              </a:rPr>
              <a:t>CASE STUDY</a:t>
            </a:r>
          </a:p>
        </p:txBody>
      </p:sp>
      <p:sp>
        <p:nvSpPr>
          <p:cNvPr name="TextBox 10" id="10"/>
          <p:cNvSpPr txBox="true"/>
          <p:nvPr/>
        </p:nvSpPr>
        <p:spPr>
          <a:xfrm rot="0">
            <a:off x="646214" y="2006004"/>
            <a:ext cx="9125408" cy="1083310"/>
          </a:xfrm>
          <a:prstGeom prst="rect">
            <a:avLst/>
          </a:prstGeom>
        </p:spPr>
        <p:txBody>
          <a:bodyPr anchor="t" rtlCol="false" tIns="0" lIns="0" bIns="0" rIns="0">
            <a:spAutoFit/>
          </a:bodyPr>
          <a:lstStyle/>
          <a:p>
            <a:pPr algn="l">
              <a:lnSpc>
                <a:spcPts val="5319"/>
              </a:lnSpc>
            </a:pPr>
            <a:r>
              <a:rPr lang="en-US" b="true" sz="3799" spc="281">
                <a:solidFill>
                  <a:srgbClr val="000000"/>
                </a:solidFill>
                <a:latin typeface="Lora Bold"/>
                <a:ea typeface="Lora Bold"/>
                <a:cs typeface="Lora Bold"/>
                <a:sym typeface="Lora Bold"/>
              </a:rPr>
              <a:t>KATHUA RAPE CASE (2018)</a:t>
            </a:r>
          </a:p>
          <a:p>
            <a:pPr algn="l" marL="0" indent="0" lvl="0">
              <a:lnSpc>
                <a:spcPts val="3359"/>
              </a:lnSpc>
            </a:pPr>
          </a:p>
        </p:txBody>
      </p:sp>
      <p:sp>
        <p:nvSpPr>
          <p:cNvPr name="TextBox 11" id="11"/>
          <p:cNvSpPr txBox="true"/>
          <p:nvPr/>
        </p:nvSpPr>
        <p:spPr>
          <a:xfrm rot="0">
            <a:off x="617639" y="2694224"/>
            <a:ext cx="15840120" cy="8873436"/>
          </a:xfrm>
          <a:prstGeom prst="rect">
            <a:avLst/>
          </a:prstGeom>
        </p:spPr>
        <p:txBody>
          <a:bodyPr anchor="t" rtlCol="false" tIns="0" lIns="0" bIns="0" rIns="0">
            <a:spAutoFit/>
          </a:bodyPr>
          <a:lstStyle/>
          <a:p>
            <a:pPr algn="just">
              <a:lnSpc>
                <a:spcPts val="3914"/>
              </a:lnSpc>
            </a:pPr>
            <a:r>
              <a:rPr lang="en-US" sz="2237" b="true">
                <a:solidFill>
                  <a:srgbClr val="000000"/>
                </a:solidFill>
                <a:latin typeface="Lora Bold"/>
                <a:ea typeface="Lora Bold"/>
                <a:cs typeface="Lora Bold"/>
                <a:sym typeface="Lora Bold"/>
              </a:rPr>
              <a:t>Accused Individuals</a:t>
            </a:r>
          </a:p>
          <a:p>
            <a:pPr algn="just">
              <a:lnSpc>
                <a:spcPts val="3914"/>
              </a:lnSpc>
            </a:pPr>
            <a:r>
              <a:rPr lang="en-US" sz="2237" b="true">
                <a:solidFill>
                  <a:srgbClr val="000000"/>
                </a:solidFill>
                <a:latin typeface="Lora Bold"/>
                <a:ea typeface="Lora Bold"/>
                <a:cs typeface="Lora Bold"/>
                <a:sym typeface="Lora Bold"/>
              </a:rPr>
              <a:t>The primary accused include:</a:t>
            </a:r>
          </a:p>
          <a:p>
            <a:pPr algn="just">
              <a:lnSpc>
                <a:spcPts val="3914"/>
              </a:lnSpc>
            </a:pPr>
            <a:r>
              <a:rPr lang="en-US" sz="2237">
                <a:solidFill>
                  <a:srgbClr val="000000"/>
                </a:solidFill>
                <a:latin typeface="Lora"/>
                <a:ea typeface="Lora"/>
                <a:cs typeface="Lora"/>
                <a:sym typeface="Lora"/>
              </a:rPr>
              <a:t>Sanji Ram – The temple priest, considered the mastermind </a:t>
            </a:r>
          </a:p>
          <a:p>
            <a:pPr algn="just">
              <a:lnSpc>
                <a:spcPts val="3914"/>
              </a:lnSpc>
            </a:pPr>
            <a:r>
              <a:rPr lang="en-US" sz="2237">
                <a:solidFill>
                  <a:srgbClr val="000000"/>
                </a:solidFill>
                <a:latin typeface="Lora"/>
                <a:ea typeface="Lora"/>
                <a:cs typeface="Lora"/>
                <a:sym typeface="Lora"/>
              </a:rPr>
              <a:t>behind the crime.</a:t>
            </a:r>
          </a:p>
          <a:p>
            <a:pPr algn="just">
              <a:lnSpc>
                <a:spcPts val="3914"/>
              </a:lnSpc>
            </a:pPr>
            <a:r>
              <a:rPr lang="en-US" sz="2237">
                <a:solidFill>
                  <a:srgbClr val="000000"/>
                </a:solidFill>
                <a:latin typeface="Lora"/>
                <a:ea typeface="Lora"/>
                <a:cs typeface="Lora"/>
                <a:sym typeface="Lora"/>
              </a:rPr>
              <a:t>Deepak Khajuria – Special Police Officer.</a:t>
            </a:r>
          </a:p>
          <a:p>
            <a:pPr algn="just">
              <a:lnSpc>
                <a:spcPts val="3914"/>
              </a:lnSpc>
            </a:pPr>
            <a:r>
              <a:rPr lang="en-US" sz="2237">
                <a:solidFill>
                  <a:srgbClr val="000000"/>
                </a:solidFill>
                <a:latin typeface="Lora"/>
                <a:ea typeface="Lora"/>
                <a:cs typeface="Lora"/>
                <a:sym typeface="Lora"/>
              </a:rPr>
              <a:t>Parvesh Kumar – Civilian.</a:t>
            </a:r>
          </a:p>
          <a:p>
            <a:pPr algn="just">
              <a:lnSpc>
                <a:spcPts val="3914"/>
              </a:lnSpc>
            </a:pPr>
            <a:r>
              <a:rPr lang="en-US" sz="2237">
                <a:solidFill>
                  <a:srgbClr val="000000"/>
                </a:solidFill>
                <a:latin typeface="Lora"/>
                <a:ea typeface="Lora"/>
                <a:cs typeface="Lora"/>
                <a:sym typeface="Lora"/>
              </a:rPr>
              <a:t>Tilak Raj – Head Constable, involved in destroying evidence.</a:t>
            </a:r>
          </a:p>
          <a:p>
            <a:pPr algn="just">
              <a:lnSpc>
                <a:spcPts val="3914"/>
              </a:lnSpc>
            </a:pPr>
            <a:r>
              <a:rPr lang="en-US" sz="2237">
                <a:solidFill>
                  <a:srgbClr val="000000"/>
                </a:solidFill>
                <a:latin typeface="Lora"/>
                <a:ea typeface="Lora"/>
                <a:cs typeface="Lora"/>
                <a:sym typeface="Lora"/>
              </a:rPr>
              <a:t>Arvind Dutta – Sub-Inspector, also involved in destroying </a:t>
            </a:r>
          </a:p>
          <a:p>
            <a:pPr algn="just">
              <a:lnSpc>
                <a:spcPts val="3914"/>
              </a:lnSpc>
            </a:pPr>
            <a:r>
              <a:rPr lang="en-US" sz="2237">
                <a:solidFill>
                  <a:srgbClr val="000000"/>
                </a:solidFill>
                <a:latin typeface="Lora"/>
                <a:ea typeface="Lora"/>
                <a:cs typeface="Lora"/>
                <a:sym typeface="Lora"/>
              </a:rPr>
              <a:t>evidence.</a:t>
            </a:r>
          </a:p>
          <a:p>
            <a:pPr algn="just">
              <a:lnSpc>
                <a:spcPts val="3914"/>
              </a:lnSpc>
            </a:pPr>
            <a:r>
              <a:rPr lang="en-US" sz="2237">
                <a:solidFill>
                  <a:srgbClr val="000000"/>
                </a:solidFill>
                <a:latin typeface="Lora"/>
                <a:ea typeface="Lora"/>
                <a:cs typeface="Lora"/>
                <a:sym typeface="Lora"/>
              </a:rPr>
              <a:t>Vishal Jangotra – Son of Sanji Ram.</a:t>
            </a:r>
          </a:p>
          <a:p>
            <a:pPr algn="just">
              <a:lnSpc>
                <a:spcPts val="3914"/>
              </a:lnSpc>
            </a:pPr>
            <a:r>
              <a:rPr lang="en-US" sz="2237">
                <a:solidFill>
                  <a:srgbClr val="000000"/>
                </a:solidFill>
                <a:latin typeface="Lora"/>
                <a:ea typeface="Lora"/>
                <a:cs typeface="Lora"/>
                <a:sym typeface="Lora"/>
              </a:rPr>
              <a:t>Juvenile nephew of Sanji Ram – One of the key perpetrators</a:t>
            </a:r>
          </a:p>
          <a:p>
            <a:pPr algn="just">
              <a:lnSpc>
                <a:spcPts val="3914"/>
              </a:lnSpc>
            </a:pPr>
          </a:p>
          <a:p>
            <a:pPr algn="just">
              <a:lnSpc>
                <a:spcPts val="3914"/>
              </a:lnSpc>
            </a:pPr>
            <a:r>
              <a:rPr lang="en-US" sz="2237">
                <a:solidFill>
                  <a:srgbClr val="000000"/>
                </a:solidFill>
                <a:latin typeface="Lora"/>
                <a:ea typeface="Lora"/>
                <a:cs typeface="Lora"/>
                <a:sym typeface="Lora"/>
              </a:rPr>
              <a:t>The charges against them include abduction, rape, and murder under various sections of the Ranbir Penal Code. Additionally, some police officers were </a:t>
            </a:r>
          </a:p>
          <a:p>
            <a:pPr algn="just">
              <a:lnSpc>
                <a:spcPts val="3914"/>
              </a:lnSpc>
            </a:pPr>
            <a:r>
              <a:rPr lang="en-US" sz="2237">
                <a:solidFill>
                  <a:srgbClr val="000000"/>
                </a:solidFill>
                <a:latin typeface="Lora"/>
                <a:ea typeface="Lora"/>
                <a:cs typeface="Lora"/>
                <a:sym typeface="Lora"/>
              </a:rPr>
              <a:t>accused of attempting to destroy evidence and accepting bribes to cover up the crime.</a:t>
            </a:r>
          </a:p>
          <a:p>
            <a:pPr algn="just">
              <a:lnSpc>
                <a:spcPts val="3914"/>
              </a:lnSpc>
            </a:pPr>
          </a:p>
          <a:p>
            <a:pPr algn="just">
              <a:lnSpc>
                <a:spcPts val="3914"/>
              </a:lnSpc>
            </a:pPr>
            <a:r>
              <a:rPr lang="en-US" sz="2237">
                <a:solidFill>
                  <a:srgbClr val="000000"/>
                </a:solidFill>
                <a:latin typeface="Lora"/>
                <a:ea typeface="Lora"/>
                <a:cs typeface="Lora"/>
                <a:sym typeface="Lora"/>
              </a:rPr>
              <a:t>.</a:t>
            </a:r>
          </a:p>
          <a:p>
            <a:pPr algn="just" marL="0" indent="0" lvl="0">
              <a:lnSpc>
                <a:spcPts val="3914"/>
              </a:lnSpc>
            </a:pP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838534"/>
            <a:chOff x="0" y="0"/>
            <a:chExt cx="4816593" cy="484223"/>
          </a:xfrm>
        </p:grpSpPr>
        <p:sp>
          <p:nvSpPr>
            <p:cNvPr name="Freeform 3" id="3"/>
            <p:cNvSpPr/>
            <p:nvPr/>
          </p:nvSpPr>
          <p:spPr>
            <a:xfrm flipH="false" flipV="false" rot="0">
              <a:off x="0" y="0"/>
              <a:ext cx="4816592" cy="484223"/>
            </a:xfrm>
            <a:custGeom>
              <a:avLst/>
              <a:gdLst/>
              <a:ahLst/>
              <a:cxnLst/>
              <a:rect r="r" b="b" t="t" l="l"/>
              <a:pathLst>
                <a:path h="484223" w="4816592">
                  <a:moveTo>
                    <a:pt x="0" y="0"/>
                  </a:moveTo>
                  <a:lnTo>
                    <a:pt x="4816592" y="0"/>
                  </a:lnTo>
                  <a:lnTo>
                    <a:pt x="4816592" y="484223"/>
                  </a:lnTo>
                  <a:lnTo>
                    <a:pt x="0" y="484223"/>
                  </a:lnTo>
                  <a:close/>
                </a:path>
              </a:pathLst>
            </a:custGeom>
            <a:solidFill>
              <a:srgbClr val="17726D"/>
            </a:solidFill>
          </p:spPr>
        </p:sp>
        <p:sp>
          <p:nvSpPr>
            <p:cNvPr name="TextBox 4" id="4"/>
            <p:cNvSpPr txBox="true"/>
            <p:nvPr/>
          </p:nvSpPr>
          <p:spPr>
            <a:xfrm>
              <a:off x="0" y="-47625"/>
              <a:ext cx="4816593" cy="53184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745226" y="-1332365"/>
            <a:ext cx="3803190" cy="38031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8" id="8"/>
          <p:cNvSpPr txBox="true"/>
          <p:nvPr/>
        </p:nvSpPr>
        <p:spPr>
          <a:xfrm rot="0">
            <a:off x="617639" y="588645"/>
            <a:ext cx="6127720" cy="984885"/>
          </a:xfrm>
          <a:prstGeom prst="rect">
            <a:avLst/>
          </a:prstGeom>
        </p:spPr>
        <p:txBody>
          <a:bodyPr anchor="t" rtlCol="false" tIns="0" lIns="0" bIns="0" rIns="0">
            <a:spAutoFit/>
          </a:bodyPr>
          <a:lstStyle/>
          <a:p>
            <a:pPr algn="l">
              <a:lnSpc>
                <a:spcPts val="7560"/>
              </a:lnSpc>
            </a:pPr>
            <a:r>
              <a:rPr lang="en-US" sz="7200">
                <a:solidFill>
                  <a:srgbClr val="FFFFFF"/>
                </a:solidFill>
                <a:latin typeface="Dream Avenue"/>
                <a:ea typeface="Dream Avenue"/>
                <a:cs typeface="Dream Avenue"/>
                <a:sym typeface="Dream Avenue"/>
              </a:rPr>
              <a:t>CASE STUDY</a:t>
            </a:r>
          </a:p>
        </p:txBody>
      </p:sp>
      <p:sp>
        <p:nvSpPr>
          <p:cNvPr name="TextBox 9" id="9"/>
          <p:cNvSpPr txBox="true"/>
          <p:nvPr/>
        </p:nvSpPr>
        <p:spPr>
          <a:xfrm rot="0">
            <a:off x="646214" y="2006004"/>
            <a:ext cx="9125408" cy="1083310"/>
          </a:xfrm>
          <a:prstGeom prst="rect">
            <a:avLst/>
          </a:prstGeom>
        </p:spPr>
        <p:txBody>
          <a:bodyPr anchor="t" rtlCol="false" tIns="0" lIns="0" bIns="0" rIns="0">
            <a:spAutoFit/>
          </a:bodyPr>
          <a:lstStyle/>
          <a:p>
            <a:pPr algn="l">
              <a:lnSpc>
                <a:spcPts val="5319"/>
              </a:lnSpc>
            </a:pPr>
            <a:r>
              <a:rPr lang="en-US" b="true" sz="3799" spc="281">
                <a:solidFill>
                  <a:srgbClr val="000000"/>
                </a:solidFill>
                <a:latin typeface="Lora Bold"/>
                <a:ea typeface="Lora Bold"/>
                <a:cs typeface="Lora Bold"/>
                <a:sym typeface="Lora Bold"/>
              </a:rPr>
              <a:t>KATHUA RAPE CASE (2018)</a:t>
            </a:r>
          </a:p>
          <a:p>
            <a:pPr algn="l" marL="0" indent="0" lvl="0">
              <a:lnSpc>
                <a:spcPts val="3359"/>
              </a:lnSpc>
            </a:pPr>
          </a:p>
        </p:txBody>
      </p:sp>
      <p:sp>
        <p:nvSpPr>
          <p:cNvPr name="TextBox 10" id="10"/>
          <p:cNvSpPr txBox="true"/>
          <p:nvPr/>
        </p:nvSpPr>
        <p:spPr>
          <a:xfrm rot="0">
            <a:off x="734033" y="2843776"/>
            <a:ext cx="8409967" cy="7974910"/>
          </a:xfrm>
          <a:prstGeom prst="rect">
            <a:avLst/>
          </a:prstGeom>
        </p:spPr>
        <p:txBody>
          <a:bodyPr anchor="t" rtlCol="false" tIns="0" lIns="0" bIns="0" rIns="0">
            <a:spAutoFit/>
          </a:bodyPr>
          <a:lstStyle/>
          <a:p>
            <a:pPr algn="just">
              <a:lnSpc>
                <a:spcPts val="3040"/>
              </a:lnSpc>
            </a:pPr>
            <a:r>
              <a:rPr lang="en-US" sz="1737" b="true">
                <a:solidFill>
                  <a:srgbClr val="000000"/>
                </a:solidFill>
                <a:latin typeface="Lora Bold"/>
                <a:ea typeface="Lora Bold"/>
                <a:cs typeface="Lora Bold"/>
                <a:sym typeface="Lora Bold"/>
              </a:rPr>
              <a:t>Forensic Evidence</a:t>
            </a:r>
          </a:p>
          <a:p>
            <a:pPr algn="just">
              <a:lnSpc>
                <a:spcPts val="3040"/>
              </a:lnSpc>
            </a:pPr>
            <a:r>
              <a:rPr lang="en-US" sz="1737">
                <a:solidFill>
                  <a:srgbClr val="000000"/>
                </a:solidFill>
                <a:latin typeface="Lora"/>
                <a:ea typeface="Lora"/>
                <a:cs typeface="Lora"/>
                <a:sym typeface="Lora"/>
              </a:rPr>
              <a:t>A detailed forensic report showed that:</a:t>
            </a:r>
          </a:p>
          <a:p>
            <a:pPr algn="just">
              <a:lnSpc>
                <a:spcPts val="3040"/>
              </a:lnSpc>
            </a:pPr>
            <a:r>
              <a:rPr lang="en-US" sz="1737">
                <a:solidFill>
                  <a:srgbClr val="000000"/>
                </a:solidFill>
                <a:latin typeface="Lora"/>
                <a:ea typeface="Lora"/>
                <a:cs typeface="Lora"/>
                <a:sym typeface="Lora"/>
              </a:rPr>
              <a:t>Clonazepam was found in the victim's system, indicating she was sedated.</a:t>
            </a:r>
          </a:p>
          <a:p>
            <a:pPr algn="just">
              <a:lnSpc>
                <a:spcPts val="3040"/>
              </a:lnSpc>
            </a:pPr>
            <a:r>
              <a:rPr lang="en-US" sz="1737">
                <a:solidFill>
                  <a:srgbClr val="000000"/>
                </a:solidFill>
                <a:latin typeface="Lora"/>
                <a:ea typeface="Lora"/>
                <a:cs typeface="Lora"/>
                <a:sym typeface="Lora"/>
              </a:rPr>
              <a:t>The DNA evidence linked the accused to the crime.</a:t>
            </a:r>
          </a:p>
          <a:p>
            <a:pPr algn="just">
              <a:lnSpc>
                <a:spcPts val="3040"/>
              </a:lnSpc>
            </a:pPr>
            <a:r>
              <a:rPr lang="en-US" sz="1737">
                <a:solidFill>
                  <a:srgbClr val="000000"/>
                </a:solidFill>
                <a:latin typeface="Lora"/>
                <a:ea typeface="Lora"/>
                <a:cs typeface="Lora"/>
                <a:sym typeface="Lora"/>
              </a:rPr>
              <a:t>Hair strands found at the crime scene matched Asifa's and the accused, </a:t>
            </a:r>
          </a:p>
          <a:p>
            <a:pPr algn="just">
              <a:lnSpc>
                <a:spcPts val="3040"/>
              </a:lnSpc>
            </a:pPr>
            <a:r>
              <a:rPr lang="en-US" sz="1737">
                <a:solidFill>
                  <a:srgbClr val="000000"/>
                </a:solidFill>
                <a:latin typeface="Lora"/>
                <a:ea typeface="Lora"/>
                <a:cs typeface="Lora"/>
                <a:sym typeface="Lora"/>
              </a:rPr>
              <a:t>and vaginal swabs confirmed the presence of DNA from multiple accused.</a:t>
            </a:r>
          </a:p>
          <a:p>
            <a:pPr algn="just">
              <a:lnSpc>
                <a:spcPts val="3040"/>
              </a:lnSpc>
            </a:pPr>
          </a:p>
          <a:p>
            <a:pPr algn="just">
              <a:lnSpc>
                <a:spcPts val="3040"/>
              </a:lnSpc>
            </a:pPr>
            <a:r>
              <a:rPr lang="en-US" sz="1737" b="true">
                <a:solidFill>
                  <a:srgbClr val="000000"/>
                </a:solidFill>
                <a:latin typeface="Lora Bold"/>
                <a:ea typeface="Lora Bold"/>
                <a:cs typeface="Lora Bold"/>
                <a:sym typeface="Lora Bold"/>
              </a:rPr>
              <a:t>Reactions and Protests</a:t>
            </a:r>
          </a:p>
          <a:p>
            <a:pPr algn="just">
              <a:lnSpc>
                <a:spcPts val="3040"/>
              </a:lnSpc>
            </a:pPr>
            <a:r>
              <a:rPr lang="en-US" sz="1737">
                <a:solidFill>
                  <a:srgbClr val="000000"/>
                </a:solidFill>
                <a:latin typeface="Lora"/>
                <a:ea typeface="Lora"/>
                <a:cs typeface="Lora"/>
                <a:sym typeface="Lora"/>
              </a:rPr>
              <a:t>The incident sparked mass protests and global outrage. The gruesome nature of the crime, coupled with the accused being shielded by local politicians, incited communal tensions. Prominent voices, including political leaders, celebrities, and international organizations, condemned the act and demanded swift justice.</a:t>
            </a:r>
          </a:p>
          <a:p>
            <a:pPr algn="just">
              <a:lnSpc>
                <a:spcPts val="3040"/>
              </a:lnSpc>
            </a:pPr>
          </a:p>
          <a:p>
            <a:pPr algn="just">
              <a:lnSpc>
                <a:spcPts val="3040"/>
              </a:lnSpc>
            </a:pPr>
            <a:r>
              <a:rPr lang="en-US" sz="1737">
                <a:solidFill>
                  <a:srgbClr val="000000"/>
                </a:solidFill>
                <a:latin typeface="Lora"/>
                <a:ea typeface="Lora"/>
                <a:cs typeface="Lora"/>
                <a:sym typeface="Lora"/>
              </a:rPr>
              <a:t>Prime Minister Narendra Modi and UN Secretary-General António Guterres condemned the attack, calling for justice. Mehbooba Mufti, Chief Minister of Jammu and Kashmir, stated that her government would ensure swift justice.</a:t>
            </a:r>
          </a:p>
          <a:p>
            <a:pPr algn="just">
              <a:lnSpc>
                <a:spcPts val="3040"/>
              </a:lnSpc>
            </a:pPr>
          </a:p>
          <a:p>
            <a:pPr algn="just">
              <a:lnSpc>
                <a:spcPts val="3040"/>
              </a:lnSpc>
            </a:pPr>
            <a:r>
              <a:rPr lang="en-US" sz="1737">
                <a:solidFill>
                  <a:srgbClr val="000000"/>
                </a:solidFill>
                <a:latin typeface="Lora"/>
                <a:ea typeface="Lora"/>
                <a:cs typeface="Lora"/>
                <a:sym typeface="Lora"/>
              </a:rPr>
              <a:t>The United Nations issued a statement hoping that the authorities would </a:t>
            </a:r>
          </a:p>
          <a:p>
            <a:pPr algn="just">
              <a:lnSpc>
                <a:spcPts val="3040"/>
              </a:lnSpc>
            </a:pPr>
            <a:r>
              <a:rPr lang="en-US" sz="1737">
                <a:solidFill>
                  <a:srgbClr val="000000"/>
                </a:solidFill>
                <a:latin typeface="Lora"/>
                <a:ea typeface="Lora"/>
                <a:cs typeface="Lora"/>
                <a:sym typeface="Lora"/>
              </a:rPr>
              <a:t>bring the perpetrators to justice.</a:t>
            </a:r>
          </a:p>
          <a:p>
            <a:pPr algn="just">
              <a:lnSpc>
                <a:spcPts val="3040"/>
              </a:lnSpc>
            </a:pPr>
          </a:p>
          <a:p>
            <a:pPr algn="just" marL="0" indent="0" lvl="0">
              <a:lnSpc>
                <a:spcPts val="3040"/>
              </a:lnSpc>
            </a:pPr>
          </a:p>
        </p:txBody>
      </p:sp>
      <p:sp>
        <p:nvSpPr>
          <p:cNvPr name="TextBox 11" id="11"/>
          <p:cNvSpPr txBox="true"/>
          <p:nvPr/>
        </p:nvSpPr>
        <p:spPr>
          <a:xfrm rot="0">
            <a:off x="9771621" y="3473196"/>
            <a:ext cx="8516379" cy="5785104"/>
          </a:xfrm>
          <a:prstGeom prst="rect">
            <a:avLst/>
          </a:prstGeom>
        </p:spPr>
        <p:txBody>
          <a:bodyPr anchor="t" rtlCol="false" tIns="0" lIns="0" bIns="0" rIns="0">
            <a:spAutoFit/>
          </a:bodyPr>
          <a:lstStyle/>
          <a:p>
            <a:pPr algn="l">
              <a:lnSpc>
                <a:spcPts val="2435"/>
              </a:lnSpc>
            </a:pPr>
          </a:p>
          <a:p>
            <a:pPr algn="l">
              <a:lnSpc>
                <a:spcPts val="2435"/>
              </a:lnSpc>
            </a:pPr>
            <a:r>
              <a:rPr lang="en-US" sz="1739" b="true">
                <a:solidFill>
                  <a:srgbClr val="000000"/>
                </a:solidFill>
                <a:latin typeface="Lora Bold"/>
                <a:ea typeface="Lora Bold"/>
                <a:cs typeface="Lora Bold"/>
                <a:sym typeface="Lora Bold"/>
              </a:rPr>
              <a:t>Political and Communal Protests</a:t>
            </a:r>
          </a:p>
          <a:p>
            <a:pPr algn="l">
              <a:lnSpc>
                <a:spcPts val="2435"/>
              </a:lnSpc>
            </a:pPr>
            <a:r>
              <a:rPr lang="en-US" sz="1739">
                <a:solidFill>
                  <a:srgbClr val="000000"/>
                </a:solidFill>
                <a:latin typeface="Lora"/>
                <a:ea typeface="Lora"/>
                <a:cs typeface="Lora"/>
                <a:sym typeface="Lora"/>
              </a:rPr>
              <a:t>The Hindu Ekta Manch, a local group supported by the Bharatiya Janata </a:t>
            </a:r>
          </a:p>
          <a:p>
            <a:pPr algn="l">
              <a:lnSpc>
                <a:spcPts val="2435"/>
              </a:lnSpc>
            </a:pPr>
            <a:r>
              <a:rPr lang="en-US" sz="1739">
                <a:solidFill>
                  <a:srgbClr val="000000"/>
                </a:solidFill>
                <a:latin typeface="Lora"/>
                <a:ea typeface="Lora"/>
                <a:cs typeface="Lora"/>
                <a:sym typeface="Lora"/>
              </a:rPr>
              <a:t>Party (BJP), organized protests defending the accused, arguing that the investigation was politically motivated. Some BJP ministers even </a:t>
            </a:r>
          </a:p>
          <a:p>
            <a:pPr algn="l">
              <a:lnSpc>
                <a:spcPts val="2435"/>
              </a:lnSpc>
            </a:pPr>
            <a:r>
              <a:rPr lang="en-US" sz="1739">
                <a:solidFill>
                  <a:srgbClr val="000000"/>
                </a:solidFill>
                <a:latin typeface="Lora"/>
                <a:ea typeface="Lora"/>
                <a:cs typeface="Lora"/>
                <a:sym typeface="Lora"/>
              </a:rPr>
              <a:t>participated in these protests.</a:t>
            </a:r>
          </a:p>
          <a:p>
            <a:pPr algn="l">
              <a:lnSpc>
                <a:spcPts val="2435"/>
              </a:lnSpc>
            </a:pPr>
          </a:p>
          <a:p>
            <a:pPr algn="l">
              <a:lnSpc>
                <a:spcPts val="2435"/>
              </a:lnSpc>
            </a:pPr>
            <a:r>
              <a:rPr lang="en-US" sz="1739">
                <a:solidFill>
                  <a:srgbClr val="000000"/>
                </a:solidFill>
                <a:latin typeface="Lora"/>
                <a:ea typeface="Lora"/>
                <a:cs typeface="Lora"/>
                <a:sym typeface="Lora"/>
              </a:rPr>
              <a:t>Right-wing Hindu groups staged protests demanding the release of the </a:t>
            </a:r>
          </a:p>
          <a:p>
            <a:pPr algn="l">
              <a:lnSpc>
                <a:spcPts val="2435"/>
              </a:lnSpc>
            </a:pPr>
            <a:r>
              <a:rPr lang="en-US" sz="1739">
                <a:solidFill>
                  <a:srgbClr val="000000"/>
                </a:solidFill>
                <a:latin typeface="Lora"/>
                <a:ea typeface="Lora"/>
                <a:cs typeface="Lora"/>
                <a:sym typeface="Lora"/>
              </a:rPr>
              <a:t>accused. They also claimed that the investigation was biased due to </a:t>
            </a:r>
          </a:p>
          <a:p>
            <a:pPr algn="l">
              <a:lnSpc>
                <a:spcPts val="2435"/>
              </a:lnSpc>
            </a:pPr>
            <a:r>
              <a:rPr lang="en-US" sz="1739">
                <a:solidFill>
                  <a:srgbClr val="000000"/>
                </a:solidFill>
                <a:latin typeface="Lora"/>
                <a:ea typeface="Lora"/>
                <a:cs typeface="Lora"/>
                <a:sym typeface="Lora"/>
              </a:rPr>
              <a:t>political pressure.</a:t>
            </a:r>
          </a:p>
          <a:p>
            <a:pPr algn="l">
              <a:lnSpc>
                <a:spcPts val="2435"/>
              </a:lnSpc>
            </a:pPr>
          </a:p>
          <a:p>
            <a:pPr algn="l">
              <a:lnSpc>
                <a:spcPts val="2435"/>
              </a:lnSpc>
            </a:pPr>
            <a:r>
              <a:rPr lang="en-US" sz="1739">
                <a:solidFill>
                  <a:srgbClr val="000000"/>
                </a:solidFill>
                <a:latin typeface="Lora"/>
                <a:ea typeface="Lora"/>
                <a:cs typeface="Lora"/>
                <a:sym typeface="Lora"/>
              </a:rPr>
              <a:t>The protests reached a boiling point when local lawyers in Kathua </a:t>
            </a:r>
          </a:p>
          <a:p>
            <a:pPr algn="l">
              <a:lnSpc>
                <a:spcPts val="2435"/>
              </a:lnSpc>
            </a:pPr>
            <a:r>
              <a:rPr lang="en-US" sz="1739">
                <a:solidFill>
                  <a:srgbClr val="000000"/>
                </a:solidFill>
                <a:latin typeface="Lora"/>
                <a:ea typeface="Lora"/>
                <a:cs typeface="Lora"/>
                <a:sym typeface="Lora"/>
              </a:rPr>
              <a:t>attempted to block the police from filing the chargesheet in court.</a:t>
            </a:r>
          </a:p>
          <a:p>
            <a:pPr algn="l">
              <a:lnSpc>
                <a:spcPts val="2435"/>
              </a:lnSpc>
            </a:pPr>
          </a:p>
          <a:p>
            <a:pPr algn="l">
              <a:lnSpc>
                <a:spcPts val="2435"/>
              </a:lnSpc>
            </a:pPr>
            <a:r>
              <a:rPr lang="en-US" sz="1739" b="true">
                <a:solidFill>
                  <a:srgbClr val="000000"/>
                </a:solidFill>
                <a:latin typeface="Lora Bold"/>
                <a:ea typeface="Lora Bold"/>
                <a:cs typeface="Lora Bold"/>
                <a:sym typeface="Lora Bold"/>
              </a:rPr>
              <a:t>Legal Proceedings</a:t>
            </a:r>
          </a:p>
          <a:p>
            <a:pPr algn="l">
              <a:lnSpc>
                <a:spcPts val="2435"/>
              </a:lnSpc>
            </a:pPr>
            <a:r>
              <a:rPr lang="en-US" sz="1739" b="true">
                <a:solidFill>
                  <a:srgbClr val="000000"/>
                </a:solidFill>
                <a:latin typeface="Lora Bold"/>
                <a:ea typeface="Lora Bold"/>
                <a:cs typeface="Lora Bold"/>
                <a:sym typeface="Lora Bold"/>
              </a:rPr>
              <a:t>Charges Filed</a:t>
            </a:r>
          </a:p>
          <a:p>
            <a:pPr algn="l">
              <a:lnSpc>
                <a:spcPts val="2435"/>
              </a:lnSpc>
            </a:pPr>
            <a:r>
              <a:rPr lang="en-US" sz="1739">
                <a:solidFill>
                  <a:srgbClr val="000000"/>
                </a:solidFill>
                <a:latin typeface="Lora"/>
                <a:ea typeface="Lora"/>
                <a:cs typeface="Lora"/>
                <a:sym typeface="Lora"/>
              </a:rPr>
              <a:t>The accused were charged under Sections 302 (murder), 376 (rape), </a:t>
            </a:r>
          </a:p>
          <a:p>
            <a:pPr algn="l">
              <a:lnSpc>
                <a:spcPts val="2435"/>
              </a:lnSpc>
            </a:pPr>
            <a:r>
              <a:rPr lang="en-US" sz="1739">
                <a:solidFill>
                  <a:srgbClr val="000000"/>
                </a:solidFill>
                <a:latin typeface="Lora"/>
                <a:ea typeface="Lora"/>
                <a:cs typeface="Lora"/>
                <a:sym typeface="Lora"/>
              </a:rPr>
              <a:t>120-B (criminal conspiracy), and 201 (causing disappearance of </a:t>
            </a:r>
          </a:p>
          <a:p>
            <a:pPr algn="l">
              <a:lnSpc>
                <a:spcPts val="2435"/>
              </a:lnSpc>
            </a:pPr>
            <a:r>
              <a:rPr lang="en-US" sz="1739">
                <a:solidFill>
                  <a:srgbClr val="000000"/>
                </a:solidFill>
                <a:latin typeface="Lora"/>
                <a:ea typeface="Lora"/>
                <a:cs typeface="Lora"/>
                <a:sym typeface="Lora"/>
              </a:rPr>
              <a:t>evidence) of the Ranbir Penal Code.</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838534"/>
            <a:chOff x="0" y="0"/>
            <a:chExt cx="4816593" cy="484223"/>
          </a:xfrm>
        </p:grpSpPr>
        <p:sp>
          <p:nvSpPr>
            <p:cNvPr name="Freeform 3" id="3"/>
            <p:cNvSpPr/>
            <p:nvPr/>
          </p:nvSpPr>
          <p:spPr>
            <a:xfrm flipH="false" flipV="false" rot="0">
              <a:off x="0" y="0"/>
              <a:ext cx="4816592" cy="484223"/>
            </a:xfrm>
            <a:custGeom>
              <a:avLst/>
              <a:gdLst/>
              <a:ahLst/>
              <a:cxnLst/>
              <a:rect r="r" b="b" t="t" l="l"/>
              <a:pathLst>
                <a:path h="484223" w="4816592">
                  <a:moveTo>
                    <a:pt x="0" y="0"/>
                  </a:moveTo>
                  <a:lnTo>
                    <a:pt x="4816592" y="0"/>
                  </a:lnTo>
                  <a:lnTo>
                    <a:pt x="4816592" y="484223"/>
                  </a:lnTo>
                  <a:lnTo>
                    <a:pt x="0" y="484223"/>
                  </a:lnTo>
                  <a:close/>
                </a:path>
              </a:pathLst>
            </a:custGeom>
            <a:solidFill>
              <a:srgbClr val="17726D"/>
            </a:solidFill>
          </p:spPr>
        </p:sp>
        <p:sp>
          <p:nvSpPr>
            <p:cNvPr name="TextBox 4" id="4"/>
            <p:cNvSpPr txBox="true"/>
            <p:nvPr/>
          </p:nvSpPr>
          <p:spPr>
            <a:xfrm>
              <a:off x="0" y="-47625"/>
              <a:ext cx="4816593" cy="53184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745226" y="-1332365"/>
            <a:ext cx="3803190" cy="38031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8" id="8"/>
          <p:cNvSpPr txBox="true"/>
          <p:nvPr/>
        </p:nvSpPr>
        <p:spPr>
          <a:xfrm rot="0">
            <a:off x="617639" y="588645"/>
            <a:ext cx="6127720" cy="984885"/>
          </a:xfrm>
          <a:prstGeom prst="rect">
            <a:avLst/>
          </a:prstGeom>
        </p:spPr>
        <p:txBody>
          <a:bodyPr anchor="t" rtlCol="false" tIns="0" lIns="0" bIns="0" rIns="0">
            <a:spAutoFit/>
          </a:bodyPr>
          <a:lstStyle/>
          <a:p>
            <a:pPr algn="l">
              <a:lnSpc>
                <a:spcPts val="7560"/>
              </a:lnSpc>
            </a:pPr>
            <a:r>
              <a:rPr lang="en-US" sz="7200">
                <a:solidFill>
                  <a:srgbClr val="FFFFFF"/>
                </a:solidFill>
                <a:latin typeface="Dream Avenue"/>
                <a:ea typeface="Dream Avenue"/>
                <a:cs typeface="Dream Avenue"/>
                <a:sym typeface="Dream Avenue"/>
              </a:rPr>
              <a:t>CASE STUDY</a:t>
            </a:r>
          </a:p>
        </p:txBody>
      </p:sp>
      <p:sp>
        <p:nvSpPr>
          <p:cNvPr name="TextBox 9" id="9"/>
          <p:cNvSpPr txBox="true"/>
          <p:nvPr/>
        </p:nvSpPr>
        <p:spPr>
          <a:xfrm rot="0">
            <a:off x="646214" y="2006004"/>
            <a:ext cx="9125408" cy="1083310"/>
          </a:xfrm>
          <a:prstGeom prst="rect">
            <a:avLst/>
          </a:prstGeom>
        </p:spPr>
        <p:txBody>
          <a:bodyPr anchor="t" rtlCol="false" tIns="0" lIns="0" bIns="0" rIns="0">
            <a:spAutoFit/>
          </a:bodyPr>
          <a:lstStyle/>
          <a:p>
            <a:pPr algn="l">
              <a:lnSpc>
                <a:spcPts val="5319"/>
              </a:lnSpc>
            </a:pPr>
            <a:r>
              <a:rPr lang="en-US" b="true" sz="3799" spc="281">
                <a:solidFill>
                  <a:srgbClr val="000000"/>
                </a:solidFill>
                <a:latin typeface="Lora Bold"/>
                <a:ea typeface="Lora Bold"/>
                <a:cs typeface="Lora Bold"/>
                <a:sym typeface="Lora Bold"/>
              </a:rPr>
              <a:t>KATHUA RAPE CASE (2018)</a:t>
            </a:r>
          </a:p>
          <a:p>
            <a:pPr algn="l" marL="0" indent="0" lvl="0">
              <a:lnSpc>
                <a:spcPts val="3359"/>
              </a:lnSpc>
            </a:pPr>
          </a:p>
        </p:txBody>
      </p:sp>
      <p:sp>
        <p:nvSpPr>
          <p:cNvPr name="TextBox 10" id="10"/>
          <p:cNvSpPr txBox="true"/>
          <p:nvPr/>
        </p:nvSpPr>
        <p:spPr>
          <a:xfrm rot="0">
            <a:off x="646214" y="3479840"/>
            <a:ext cx="7958286" cy="5789240"/>
          </a:xfrm>
          <a:prstGeom prst="rect">
            <a:avLst/>
          </a:prstGeom>
        </p:spPr>
        <p:txBody>
          <a:bodyPr anchor="t" rtlCol="false" tIns="0" lIns="0" bIns="0" rIns="0">
            <a:spAutoFit/>
          </a:bodyPr>
          <a:lstStyle/>
          <a:p>
            <a:pPr algn="just">
              <a:lnSpc>
                <a:spcPts val="3739"/>
              </a:lnSpc>
            </a:pPr>
            <a:r>
              <a:rPr lang="en-US" sz="2137" b="true">
                <a:solidFill>
                  <a:srgbClr val="000000"/>
                </a:solidFill>
                <a:latin typeface="Lora Bold"/>
                <a:ea typeface="Lora Bold"/>
                <a:cs typeface="Lora Bold"/>
                <a:sym typeface="Lora Bold"/>
              </a:rPr>
              <a:t>Media's Role and Fines</a:t>
            </a:r>
          </a:p>
          <a:p>
            <a:pPr algn="just">
              <a:lnSpc>
                <a:spcPts val="3739"/>
              </a:lnSpc>
            </a:pPr>
          </a:p>
          <a:p>
            <a:pPr algn="just">
              <a:lnSpc>
                <a:spcPts val="3739"/>
              </a:lnSpc>
            </a:pPr>
            <a:r>
              <a:rPr lang="en-US" sz="2137">
                <a:solidFill>
                  <a:srgbClr val="000000"/>
                </a:solidFill>
                <a:latin typeface="Lora"/>
                <a:ea typeface="Lora"/>
                <a:cs typeface="Lora"/>
                <a:sym typeface="Lora"/>
              </a:rPr>
              <a:t>The Delhi High Court fined 12 media houses, including The Hindu, Republic TV, and NDTV, for disclosing the identity of the rape victim in violation of laws meant to protect the identity of rape survivors and victims under the Protection of Children from Sexual Offences Act and the Indian Penal Code. The fines were directed to the Jammu and Kashmir Victim Compensation Scheme.</a:t>
            </a:r>
          </a:p>
          <a:p>
            <a:pPr algn="just">
              <a:lnSpc>
                <a:spcPts val="3739"/>
              </a:lnSpc>
            </a:pPr>
          </a:p>
          <a:p>
            <a:pPr algn="just">
              <a:lnSpc>
                <a:spcPts val="3040"/>
              </a:lnSpc>
            </a:pPr>
          </a:p>
          <a:p>
            <a:pPr algn="just">
              <a:lnSpc>
                <a:spcPts val="3040"/>
              </a:lnSpc>
            </a:pPr>
          </a:p>
          <a:p>
            <a:pPr algn="just" marL="0" indent="0" lvl="0">
              <a:lnSpc>
                <a:spcPts val="3040"/>
              </a:lnSpc>
            </a:pPr>
          </a:p>
        </p:txBody>
      </p:sp>
      <p:sp>
        <p:nvSpPr>
          <p:cNvPr name="TextBox 11" id="11"/>
          <p:cNvSpPr txBox="true"/>
          <p:nvPr/>
        </p:nvSpPr>
        <p:spPr>
          <a:xfrm rot="0">
            <a:off x="9236853" y="2975015"/>
            <a:ext cx="8022447" cy="6524253"/>
          </a:xfrm>
          <a:prstGeom prst="rect">
            <a:avLst/>
          </a:prstGeom>
        </p:spPr>
        <p:txBody>
          <a:bodyPr anchor="t" rtlCol="false" tIns="0" lIns="0" bIns="0" rIns="0">
            <a:spAutoFit/>
          </a:bodyPr>
          <a:lstStyle/>
          <a:p>
            <a:pPr algn="just">
              <a:lnSpc>
                <a:spcPts val="3914"/>
              </a:lnSpc>
            </a:pPr>
            <a:r>
              <a:rPr lang="en-US" sz="2237" b="true">
                <a:solidFill>
                  <a:srgbClr val="000000"/>
                </a:solidFill>
                <a:latin typeface="Lora Bold"/>
                <a:ea typeface="Lora Bold"/>
                <a:cs typeface="Lora Bold"/>
                <a:sym typeface="Lora Bold"/>
              </a:rPr>
              <a:t>Key Takeaways</a:t>
            </a:r>
          </a:p>
          <a:p>
            <a:pPr algn="just">
              <a:lnSpc>
                <a:spcPts val="3739"/>
              </a:lnSpc>
            </a:pPr>
          </a:p>
          <a:p>
            <a:pPr algn="just">
              <a:lnSpc>
                <a:spcPts val="3739"/>
              </a:lnSpc>
            </a:pPr>
            <a:r>
              <a:rPr lang="en-US" sz="2137" b="true">
                <a:solidFill>
                  <a:srgbClr val="000000"/>
                </a:solidFill>
                <a:latin typeface="Lora Bold"/>
                <a:ea typeface="Lora Bold"/>
                <a:cs typeface="Lora Bold"/>
                <a:sym typeface="Lora Bold"/>
              </a:rPr>
              <a:t>Victim:</a:t>
            </a:r>
            <a:r>
              <a:rPr lang="en-US" sz="2137">
                <a:solidFill>
                  <a:srgbClr val="000000"/>
                </a:solidFill>
                <a:latin typeface="Lora"/>
                <a:ea typeface="Lora"/>
                <a:cs typeface="Lora"/>
                <a:sym typeface="Lora"/>
              </a:rPr>
              <a:t> Asifa Bano, an 8-year-old from the Bakarwal community.</a:t>
            </a:r>
          </a:p>
          <a:p>
            <a:pPr algn="just">
              <a:lnSpc>
                <a:spcPts val="3739"/>
              </a:lnSpc>
            </a:pPr>
            <a:r>
              <a:rPr lang="en-US" sz="2137" b="true">
                <a:solidFill>
                  <a:srgbClr val="000000"/>
                </a:solidFill>
                <a:latin typeface="Lora Bold"/>
                <a:ea typeface="Lora Bold"/>
                <a:cs typeface="Lora Bold"/>
                <a:sym typeface="Lora Bold"/>
              </a:rPr>
              <a:t>Perpetrators:</a:t>
            </a:r>
            <a:r>
              <a:rPr lang="en-US" sz="2137">
                <a:solidFill>
                  <a:srgbClr val="000000"/>
                </a:solidFill>
                <a:latin typeface="Lora"/>
                <a:ea typeface="Lora"/>
                <a:cs typeface="Lora"/>
                <a:sym typeface="Lora"/>
              </a:rPr>
              <a:t> Seven individuals, including Sanji Ram, police officers, and family members.</a:t>
            </a:r>
          </a:p>
          <a:p>
            <a:pPr algn="just">
              <a:lnSpc>
                <a:spcPts val="3739"/>
              </a:lnSpc>
            </a:pPr>
            <a:r>
              <a:rPr lang="en-US" sz="2137" b="true">
                <a:solidFill>
                  <a:srgbClr val="000000"/>
                </a:solidFill>
                <a:latin typeface="Lora Bold"/>
                <a:ea typeface="Lora Bold"/>
                <a:cs typeface="Lora Bold"/>
                <a:sym typeface="Lora Bold"/>
              </a:rPr>
              <a:t>Crime:</a:t>
            </a:r>
            <a:r>
              <a:rPr lang="en-US" sz="2137">
                <a:solidFill>
                  <a:srgbClr val="000000"/>
                </a:solidFill>
                <a:latin typeface="Lora"/>
                <a:ea typeface="Lora"/>
                <a:cs typeface="Lora"/>
                <a:sym typeface="Lora"/>
              </a:rPr>
              <a:t> Abduction, gang rape, and murder.</a:t>
            </a:r>
          </a:p>
          <a:p>
            <a:pPr algn="just">
              <a:lnSpc>
                <a:spcPts val="3739"/>
              </a:lnSpc>
            </a:pPr>
            <a:r>
              <a:rPr lang="en-US" sz="2137" b="true">
                <a:solidFill>
                  <a:srgbClr val="000000"/>
                </a:solidFill>
                <a:latin typeface="Lora Bold"/>
                <a:ea typeface="Lora Bold"/>
                <a:cs typeface="Lora Bold"/>
                <a:sym typeface="Lora Bold"/>
              </a:rPr>
              <a:t>Motive:</a:t>
            </a:r>
            <a:r>
              <a:rPr lang="en-US" sz="2137">
                <a:solidFill>
                  <a:srgbClr val="000000"/>
                </a:solidFill>
                <a:latin typeface="Lora"/>
                <a:ea typeface="Lora"/>
                <a:cs typeface="Lora"/>
                <a:sym typeface="Lora"/>
              </a:rPr>
              <a:t> Drive out the Bakarwal community from the region.</a:t>
            </a:r>
          </a:p>
          <a:p>
            <a:pPr algn="just">
              <a:lnSpc>
                <a:spcPts val="3739"/>
              </a:lnSpc>
            </a:pPr>
            <a:r>
              <a:rPr lang="en-US" sz="2137" b="true">
                <a:solidFill>
                  <a:srgbClr val="000000"/>
                </a:solidFill>
                <a:latin typeface="Lora Bold"/>
                <a:ea typeface="Lora Bold"/>
                <a:cs typeface="Lora Bold"/>
                <a:sym typeface="Lora Bold"/>
              </a:rPr>
              <a:t>Legal Outcome:</a:t>
            </a:r>
            <a:r>
              <a:rPr lang="en-US" sz="2137">
                <a:solidFill>
                  <a:srgbClr val="000000"/>
                </a:solidFill>
                <a:latin typeface="Lora"/>
                <a:ea typeface="Lora"/>
                <a:cs typeface="Lora"/>
                <a:sym typeface="Lora"/>
              </a:rPr>
              <a:t> Conviction of six accused, with life imprisonment for three.</a:t>
            </a:r>
          </a:p>
          <a:p>
            <a:pPr algn="just">
              <a:lnSpc>
                <a:spcPts val="3739"/>
              </a:lnSpc>
            </a:pPr>
            <a:r>
              <a:rPr lang="en-US" sz="2137" b="true">
                <a:solidFill>
                  <a:srgbClr val="000000"/>
                </a:solidFill>
                <a:latin typeface="Lora Bold"/>
                <a:ea typeface="Lora Bold"/>
                <a:cs typeface="Lora Bold"/>
                <a:sym typeface="Lora Bold"/>
              </a:rPr>
              <a:t>Communal and Political Impact:</a:t>
            </a:r>
            <a:r>
              <a:rPr lang="en-US" sz="2137">
                <a:solidFill>
                  <a:srgbClr val="000000"/>
                </a:solidFill>
                <a:latin typeface="Lora"/>
                <a:ea typeface="Lora"/>
                <a:cs typeface="Lora"/>
                <a:sym typeface="Lora"/>
              </a:rPr>
              <a:t> Escalated communal tensions in Jammu and Kashmir, with support for the accused from right-wing Hindu groups.</a:t>
            </a:r>
          </a:p>
          <a:p>
            <a:pPr algn="just" marL="0" indent="0" lvl="0">
              <a:lnSpc>
                <a:spcPts val="373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877281" y="0"/>
            <a:ext cx="3088591" cy="10287000"/>
            <a:chOff x="0" y="0"/>
            <a:chExt cx="813456" cy="2709333"/>
          </a:xfrm>
        </p:grpSpPr>
        <p:sp>
          <p:nvSpPr>
            <p:cNvPr name="Freeform 3" id="3"/>
            <p:cNvSpPr/>
            <p:nvPr/>
          </p:nvSpPr>
          <p:spPr>
            <a:xfrm flipH="false" flipV="false" rot="0">
              <a:off x="0" y="0"/>
              <a:ext cx="813456" cy="2709333"/>
            </a:xfrm>
            <a:custGeom>
              <a:avLst/>
              <a:gdLst/>
              <a:ahLst/>
              <a:cxnLst/>
              <a:rect r="r" b="b" t="t" l="l"/>
              <a:pathLst>
                <a:path h="2709333" w="813456">
                  <a:moveTo>
                    <a:pt x="0" y="0"/>
                  </a:moveTo>
                  <a:lnTo>
                    <a:pt x="813456" y="0"/>
                  </a:lnTo>
                  <a:lnTo>
                    <a:pt x="813456" y="2709333"/>
                  </a:lnTo>
                  <a:lnTo>
                    <a:pt x="0" y="2709333"/>
                  </a:lnTo>
                  <a:close/>
                </a:path>
              </a:pathLst>
            </a:custGeom>
            <a:solidFill>
              <a:srgbClr val="17726D"/>
            </a:solidFill>
            <a:ln cap="sq">
              <a:noFill/>
              <a:prstDash val="solid"/>
              <a:miter/>
            </a:ln>
          </p:spPr>
        </p:sp>
        <p:sp>
          <p:nvSpPr>
            <p:cNvPr name="TextBox 4" id="4"/>
            <p:cNvSpPr txBox="true"/>
            <p:nvPr/>
          </p:nvSpPr>
          <p:spPr>
            <a:xfrm>
              <a:off x="0" y="-28575"/>
              <a:ext cx="813456" cy="2737908"/>
            </a:xfrm>
            <a:prstGeom prst="rect">
              <a:avLst/>
            </a:prstGeom>
          </p:spPr>
          <p:txBody>
            <a:bodyPr anchor="ctr" rtlCol="false" tIns="50800" lIns="50800" bIns="50800" rIns="50800"/>
            <a:lstStyle/>
            <a:p>
              <a:pPr algn="ctr">
                <a:lnSpc>
                  <a:spcPts val="2852"/>
                </a:lnSpc>
              </a:pPr>
            </a:p>
          </p:txBody>
        </p:sp>
      </p:grpSp>
      <p:sp>
        <p:nvSpPr>
          <p:cNvPr name="Freeform 5" id="5"/>
          <p:cNvSpPr/>
          <p:nvPr/>
        </p:nvSpPr>
        <p:spPr>
          <a:xfrm flipH="false" flipV="false" rot="0">
            <a:off x="-3725255" y="7105272"/>
            <a:ext cx="7450509" cy="7450509"/>
          </a:xfrm>
          <a:custGeom>
            <a:avLst/>
            <a:gdLst/>
            <a:ahLst/>
            <a:cxnLst/>
            <a:rect r="r" b="b" t="t" l="l"/>
            <a:pathLst>
              <a:path h="7450509" w="7450509">
                <a:moveTo>
                  <a:pt x="0" y="0"/>
                </a:moveTo>
                <a:lnTo>
                  <a:pt x="7450510" y="0"/>
                </a:lnTo>
                <a:lnTo>
                  <a:pt x="7450510" y="7450510"/>
                </a:lnTo>
                <a:lnTo>
                  <a:pt x="0" y="7450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706625" y="-4304799"/>
            <a:ext cx="7450509" cy="7450509"/>
          </a:xfrm>
          <a:custGeom>
            <a:avLst/>
            <a:gdLst/>
            <a:ahLst/>
            <a:cxnLst/>
            <a:rect r="r" b="b" t="t" l="l"/>
            <a:pathLst>
              <a:path h="7450509" w="7450509">
                <a:moveTo>
                  <a:pt x="0" y="0"/>
                </a:moveTo>
                <a:lnTo>
                  <a:pt x="7450509" y="0"/>
                </a:lnTo>
                <a:lnTo>
                  <a:pt x="7450509" y="7450509"/>
                </a:lnTo>
                <a:lnTo>
                  <a:pt x="0" y="7450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5400000">
            <a:off x="-5824184" y="526160"/>
            <a:ext cx="14158925" cy="1005078"/>
          </a:xfrm>
          <a:prstGeom prst="rect">
            <a:avLst/>
          </a:prstGeom>
        </p:spPr>
        <p:txBody>
          <a:bodyPr anchor="t" rtlCol="false" tIns="0" lIns="0" bIns="0" rIns="0">
            <a:spAutoFit/>
          </a:bodyPr>
          <a:lstStyle/>
          <a:p>
            <a:pPr algn="l">
              <a:lnSpc>
                <a:spcPts val="7776"/>
              </a:lnSpc>
            </a:pPr>
            <a:r>
              <a:rPr lang="en-US" sz="7200" spc="237">
                <a:solidFill>
                  <a:srgbClr val="FFFFFF"/>
                </a:solidFill>
                <a:latin typeface="Dream Avenue"/>
                <a:ea typeface="Dream Avenue"/>
                <a:cs typeface="Dream Avenue"/>
                <a:sym typeface="Dream Avenue"/>
              </a:rPr>
              <a:t>CASE STUDY</a:t>
            </a:r>
          </a:p>
        </p:txBody>
      </p:sp>
      <p:sp>
        <p:nvSpPr>
          <p:cNvPr name="TextBox 8" id="8"/>
          <p:cNvSpPr txBox="true"/>
          <p:nvPr/>
        </p:nvSpPr>
        <p:spPr>
          <a:xfrm rot="0">
            <a:off x="3005080" y="753725"/>
            <a:ext cx="13493149" cy="1251132"/>
          </a:xfrm>
          <a:prstGeom prst="rect">
            <a:avLst/>
          </a:prstGeom>
        </p:spPr>
        <p:txBody>
          <a:bodyPr anchor="t" rtlCol="false" tIns="0" lIns="0" bIns="0" rIns="0">
            <a:spAutoFit/>
          </a:bodyPr>
          <a:lstStyle/>
          <a:p>
            <a:pPr algn="l" marL="0" indent="0" lvl="0">
              <a:lnSpc>
                <a:spcPts val="5064"/>
              </a:lnSpc>
              <a:spcBef>
                <a:spcPct val="0"/>
              </a:spcBef>
            </a:pPr>
            <a:r>
              <a:rPr lang="en-US" b="true" sz="3617">
                <a:solidFill>
                  <a:srgbClr val="010101"/>
                </a:solidFill>
                <a:latin typeface="Lora Bold"/>
                <a:ea typeface="Lora Bold"/>
                <a:cs typeface="Lora Bold"/>
                <a:sym typeface="Lora Bold"/>
              </a:rPr>
              <a:t>The Delhi Gang Rape and Its Impact on Child                                          Sexual Abuse Laws (2012)</a:t>
            </a:r>
          </a:p>
        </p:txBody>
      </p:sp>
      <p:sp>
        <p:nvSpPr>
          <p:cNvPr name="TextBox 9" id="9"/>
          <p:cNvSpPr txBox="true"/>
          <p:nvPr/>
        </p:nvSpPr>
        <p:spPr>
          <a:xfrm rot="0">
            <a:off x="3005080" y="2560875"/>
            <a:ext cx="14254220" cy="5929630"/>
          </a:xfrm>
          <a:prstGeom prst="rect">
            <a:avLst/>
          </a:prstGeom>
        </p:spPr>
        <p:txBody>
          <a:bodyPr anchor="t" rtlCol="false" tIns="0" lIns="0" bIns="0" rIns="0">
            <a:spAutoFit/>
          </a:bodyPr>
          <a:lstStyle/>
          <a:p>
            <a:pPr algn="l">
              <a:lnSpc>
                <a:spcPts val="3920"/>
              </a:lnSpc>
            </a:pPr>
            <a:r>
              <a:rPr lang="en-US" sz="2800">
                <a:solidFill>
                  <a:srgbClr val="000000"/>
                </a:solidFill>
                <a:latin typeface="Lora"/>
                <a:ea typeface="Lora"/>
                <a:cs typeface="Lora"/>
                <a:sym typeface="Lora"/>
              </a:rPr>
              <a:t>I</a:t>
            </a:r>
            <a:r>
              <a:rPr lang="en-US" sz="2800" b="true">
                <a:solidFill>
                  <a:srgbClr val="000000"/>
                </a:solidFill>
                <a:latin typeface="Lora Bold"/>
                <a:ea typeface="Lora Bold"/>
                <a:cs typeface="Lora Bold"/>
                <a:sym typeface="Lora Bold"/>
              </a:rPr>
              <a:t>ntroduction</a:t>
            </a:r>
          </a:p>
          <a:p>
            <a:pPr algn="l">
              <a:lnSpc>
                <a:spcPts val="3920"/>
              </a:lnSpc>
            </a:pPr>
          </a:p>
          <a:p>
            <a:pPr algn="l">
              <a:lnSpc>
                <a:spcPts val="3920"/>
              </a:lnSpc>
            </a:pPr>
            <a:r>
              <a:rPr lang="en-US" sz="2800">
                <a:solidFill>
                  <a:srgbClr val="000000"/>
                </a:solidFill>
                <a:latin typeface="Lora"/>
                <a:ea typeface="Lora"/>
                <a:cs typeface="Lora"/>
                <a:sym typeface="Lora"/>
              </a:rPr>
              <a:t>The 2012 Delhi gang rape, commonly referred to as the Nirbhaya case, </a:t>
            </a:r>
          </a:p>
          <a:p>
            <a:pPr algn="l">
              <a:lnSpc>
                <a:spcPts val="3920"/>
              </a:lnSpc>
            </a:pPr>
            <a:r>
              <a:rPr lang="en-US" sz="2800">
                <a:solidFill>
                  <a:srgbClr val="000000"/>
                </a:solidFill>
                <a:latin typeface="Lora"/>
                <a:ea typeface="Lora"/>
                <a:cs typeface="Lora"/>
                <a:sym typeface="Lora"/>
              </a:rPr>
              <a:t>involved a brutal assault and gang rape that occurred on December 16, </a:t>
            </a:r>
          </a:p>
          <a:p>
            <a:pPr algn="l">
              <a:lnSpc>
                <a:spcPts val="3920"/>
              </a:lnSpc>
            </a:pPr>
            <a:r>
              <a:rPr lang="en-US" sz="2800">
                <a:solidFill>
                  <a:srgbClr val="000000"/>
                </a:solidFill>
                <a:latin typeface="Lora"/>
                <a:ea typeface="Lora"/>
                <a:cs typeface="Lora"/>
                <a:sym typeface="Lora"/>
              </a:rPr>
              <a:t>2012, in Munirka, South Delhi. The victim, Jyoti Singh, a 22-year-old physiotherapy intern, was assaulted while traveling with her male friend, Avnindra Pratap Pandey, on a private bus. </a:t>
            </a:r>
          </a:p>
          <a:p>
            <a:pPr algn="l">
              <a:lnSpc>
                <a:spcPts val="3920"/>
              </a:lnSpc>
            </a:pPr>
          </a:p>
          <a:p>
            <a:pPr algn="l">
              <a:lnSpc>
                <a:spcPts val="3920"/>
              </a:lnSpc>
            </a:pPr>
            <a:r>
              <a:rPr lang="en-US" sz="2800">
                <a:solidFill>
                  <a:srgbClr val="000000"/>
                </a:solidFill>
                <a:latin typeface="Lora"/>
                <a:ea typeface="Lora"/>
                <a:cs typeface="Lora"/>
                <a:sym typeface="Lora"/>
              </a:rPr>
              <a:t>The case ignited national outrage, leading to widespread protests and significant changes in Indian laws concerning sexual violence, including </a:t>
            </a:r>
          </a:p>
          <a:p>
            <a:pPr algn="l">
              <a:lnSpc>
                <a:spcPts val="3920"/>
              </a:lnSpc>
            </a:pPr>
            <a:r>
              <a:rPr lang="en-US" sz="2800">
                <a:solidFill>
                  <a:srgbClr val="000000"/>
                </a:solidFill>
                <a:latin typeface="Lora"/>
                <a:ea typeface="Lora"/>
                <a:cs typeface="Lora"/>
                <a:sym typeface="Lora"/>
              </a:rPr>
              <a:t>the enactment of the Protection of Children from Sexual Offences (POCSO) </a:t>
            </a:r>
          </a:p>
          <a:p>
            <a:pPr algn="l">
              <a:lnSpc>
                <a:spcPts val="3920"/>
              </a:lnSpc>
            </a:pPr>
            <a:r>
              <a:rPr lang="en-US" sz="2800">
                <a:solidFill>
                  <a:srgbClr val="000000"/>
                </a:solidFill>
                <a:latin typeface="Lora"/>
                <a:ea typeface="Lora"/>
                <a:cs typeface="Lora"/>
                <a:sym typeface="Lora"/>
              </a:rPr>
              <a:t>Act, 2012, and amendments to the Criminal Law (Amendment) Act, 2013.</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877281" y="0"/>
            <a:ext cx="3088591" cy="10287000"/>
            <a:chOff x="0" y="0"/>
            <a:chExt cx="813456" cy="2709333"/>
          </a:xfrm>
        </p:grpSpPr>
        <p:sp>
          <p:nvSpPr>
            <p:cNvPr name="Freeform 3" id="3"/>
            <p:cNvSpPr/>
            <p:nvPr/>
          </p:nvSpPr>
          <p:spPr>
            <a:xfrm flipH="false" flipV="false" rot="0">
              <a:off x="0" y="0"/>
              <a:ext cx="813456" cy="2709333"/>
            </a:xfrm>
            <a:custGeom>
              <a:avLst/>
              <a:gdLst/>
              <a:ahLst/>
              <a:cxnLst/>
              <a:rect r="r" b="b" t="t" l="l"/>
              <a:pathLst>
                <a:path h="2709333" w="813456">
                  <a:moveTo>
                    <a:pt x="0" y="0"/>
                  </a:moveTo>
                  <a:lnTo>
                    <a:pt x="813456" y="0"/>
                  </a:lnTo>
                  <a:lnTo>
                    <a:pt x="813456" y="2709333"/>
                  </a:lnTo>
                  <a:lnTo>
                    <a:pt x="0" y="2709333"/>
                  </a:lnTo>
                  <a:close/>
                </a:path>
              </a:pathLst>
            </a:custGeom>
            <a:solidFill>
              <a:srgbClr val="17726D"/>
            </a:solidFill>
            <a:ln cap="sq">
              <a:noFill/>
              <a:prstDash val="solid"/>
              <a:miter/>
            </a:ln>
          </p:spPr>
        </p:sp>
        <p:sp>
          <p:nvSpPr>
            <p:cNvPr name="TextBox 4" id="4"/>
            <p:cNvSpPr txBox="true"/>
            <p:nvPr/>
          </p:nvSpPr>
          <p:spPr>
            <a:xfrm>
              <a:off x="0" y="-28575"/>
              <a:ext cx="813456" cy="2737908"/>
            </a:xfrm>
            <a:prstGeom prst="rect">
              <a:avLst/>
            </a:prstGeom>
          </p:spPr>
          <p:txBody>
            <a:bodyPr anchor="ctr" rtlCol="false" tIns="50800" lIns="50800" bIns="50800" rIns="50800"/>
            <a:lstStyle/>
            <a:p>
              <a:pPr algn="ctr">
                <a:lnSpc>
                  <a:spcPts val="2852"/>
                </a:lnSpc>
              </a:pPr>
            </a:p>
          </p:txBody>
        </p:sp>
      </p:grpSp>
      <p:sp>
        <p:nvSpPr>
          <p:cNvPr name="Freeform 5" id="5"/>
          <p:cNvSpPr/>
          <p:nvPr/>
        </p:nvSpPr>
        <p:spPr>
          <a:xfrm flipH="false" flipV="false" rot="0">
            <a:off x="-3725255" y="7105272"/>
            <a:ext cx="7450509" cy="7450509"/>
          </a:xfrm>
          <a:custGeom>
            <a:avLst/>
            <a:gdLst/>
            <a:ahLst/>
            <a:cxnLst/>
            <a:rect r="r" b="b" t="t" l="l"/>
            <a:pathLst>
              <a:path h="7450509" w="7450509">
                <a:moveTo>
                  <a:pt x="0" y="0"/>
                </a:moveTo>
                <a:lnTo>
                  <a:pt x="7450510" y="0"/>
                </a:lnTo>
                <a:lnTo>
                  <a:pt x="7450510" y="7450510"/>
                </a:lnTo>
                <a:lnTo>
                  <a:pt x="0" y="7450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706625" y="-4304799"/>
            <a:ext cx="7450509" cy="7450509"/>
          </a:xfrm>
          <a:custGeom>
            <a:avLst/>
            <a:gdLst/>
            <a:ahLst/>
            <a:cxnLst/>
            <a:rect r="r" b="b" t="t" l="l"/>
            <a:pathLst>
              <a:path h="7450509" w="7450509">
                <a:moveTo>
                  <a:pt x="0" y="0"/>
                </a:moveTo>
                <a:lnTo>
                  <a:pt x="7450509" y="0"/>
                </a:lnTo>
                <a:lnTo>
                  <a:pt x="7450509" y="7450509"/>
                </a:lnTo>
                <a:lnTo>
                  <a:pt x="0" y="7450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5400000">
            <a:off x="-5824184" y="526160"/>
            <a:ext cx="14158925" cy="1005078"/>
          </a:xfrm>
          <a:prstGeom prst="rect">
            <a:avLst/>
          </a:prstGeom>
        </p:spPr>
        <p:txBody>
          <a:bodyPr anchor="t" rtlCol="false" tIns="0" lIns="0" bIns="0" rIns="0">
            <a:spAutoFit/>
          </a:bodyPr>
          <a:lstStyle/>
          <a:p>
            <a:pPr algn="l">
              <a:lnSpc>
                <a:spcPts val="7776"/>
              </a:lnSpc>
            </a:pPr>
            <a:r>
              <a:rPr lang="en-US" sz="7200" spc="237">
                <a:solidFill>
                  <a:srgbClr val="FFFFFF"/>
                </a:solidFill>
                <a:latin typeface="Dream Avenue"/>
                <a:ea typeface="Dream Avenue"/>
                <a:cs typeface="Dream Avenue"/>
                <a:sym typeface="Dream Avenue"/>
              </a:rPr>
              <a:t>CASE STUDY</a:t>
            </a:r>
          </a:p>
        </p:txBody>
      </p:sp>
      <p:sp>
        <p:nvSpPr>
          <p:cNvPr name="TextBox 8" id="8"/>
          <p:cNvSpPr txBox="true"/>
          <p:nvPr/>
        </p:nvSpPr>
        <p:spPr>
          <a:xfrm rot="0">
            <a:off x="3005080" y="753725"/>
            <a:ext cx="13493149" cy="1251132"/>
          </a:xfrm>
          <a:prstGeom prst="rect">
            <a:avLst/>
          </a:prstGeom>
        </p:spPr>
        <p:txBody>
          <a:bodyPr anchor="t" rtlCol="false" tIns="0" lIns="0" bIns="0" rIns="0">
            <a:spAutoFit/>
          </a:bodyPr>
          <a:lstStyle/>
          <a:p>
            <a:pPr algn="l" marL="0" indent="0" lvl="0">
              <a:lnSpc>
                <a:spcPts val="5064"/>
              </a:lnSpc>
              <a:spcBef>
                <a:spcPct val="0"/>
              </a:spcBef>
            </a:pPr>
            <a:r>
              <a:rPr lang="en-US" b="true" sz="3617">
                <a:solidFill>
                  <a:srgbClr val="010101"/>
                </a:solidFill>
                <a:latin typeface="Lora Bold"/>
                <a:ea typeface="Lora Bold"/>
                <a:cs typeface="Lora Bold"/>
                <a:sym typeface="Lora Bold"/>
              </a:rPr>
              <a:t>The Delhi Gang Rape and Its Impact on Child                                          Sexual Abuse Laws (2012)</a:t>
            </a:r>
          </a:p>
        </p:txBody>
      </p:sp>
      <p:sp>
        <p:nvSpPr>
          <p:cNvPr name="TextBox 9" id="9"/>
          <p:cNvSpPr txBox="true"/>
          <p:nvPr/>
        </p:nvSpPr>
        <p:spPr>
          <a:xfrm rot="0">
            <a:off x="3005080" y="2570400"/>
            <a:ext cx="14254220" cy="6804024"/>
          </a:xfrm>
          <a:prstGeom prst="rect">
            <a:avLst/>
          </a:prstGeom>
        </p:spPr>
        <p:txBody>
          <a:bodyPr anchor="t" rtlCol="false" tIns="0" lIns="0" bIns="0" rIns="0">
            <a:spAutoFit/>
          </a:bodyPr>
          <a:lstStyle/>
          <a:p>
            <a:pPr algn="l">
              <a:lnSpc>
                <a:spcPts val="3640"/>
              </a:lnSpc>
            </a:pPr>
            <a:r>
              <a:rPr lang="en-US" sz="2600" b="true">
                <a:solidFill>
                  <a:srgbClr val="000000"/>
                </a:solidFill>
                <a:latin typeface="Lora Bold"/>
                <a:ea typeface="Lora Bold"/>
                <a:cs typeface="Lora Bold"/>
                <a:sym typeface="Lora Bold"/>
              </a:rPr>
              <a:t>The Incident</a:t>
            </a:r>
          </a:p>
          <a:p>
            <a:pPr algn="l">
              <a:lnSpc>
                <a:spcPts val="3640"/>
              </a:lnSpc>
            </a:pPr>
            <a:r>
              <a:rPr lang="en-US" sz="2600">
                <a:solidFill>
                  <a:srgbClr val="000000"/>
                </a:solidFill>
                <a:latin typeface="Lora"/>
                <a:ea typeface="Lora"/>
                <a:cs typeface="Lora"/>
                <a:sym typeface="Lora"/>
              </a:rPr>
              <a:t>On the night of December 16, 2012, Jyoti Singh and her friend boarded a </a:t>
            </a:r>
          </a:p>
          <a:p>
            <a:pPr algn="l">
              <a:lnSpc>
                <a:spcPts val="3640"/>
              </a:lnSpc>
            </a:pPr>
            <a:r>
              <a:rPr lang="en-US" sz="2600">
                <a:solidFill>
                  <a:srgbClr val="000000"/>
                </a:solidFill>
                <a:latin typeface="Lora"/>
                <a:ea typeface="Lora"/>
                <a:cs typeface="Lora"/>
                <a:sym typeface="Lora"/>
              </a:rPr>
              <a:t>private bus. Six men, including the driver, were on the bus. After an </a:t>
            </a:r>
          </a:p>
          <a:p>
            <a:pPr algn="l">
              <a:lnSpc>
                <a:spcPts val="3640"/>
              </a:lnSpc>
            </a:pPr>
            <a:r>
              <a:rPr lang="en-US" sz="2600">
                <a:solidFill>
                  <a:srgbClr val="000000"/>
                </a:solidFill>
                <a:latin typeface="Lora"/>
                <a:ea typeface="Lora"/>
                <a:cs typeface="Lora"/>
                <a:sym typeface="Lora"/>
              </a:rPr>
              <a:t>altercation, Jyoti's friend was beaten unconscious, and Jyoti was dragged </a:t>
            </a:r>
          </a:p>
          <a:p>
            <a:pPr algn="l">
              <a:lnSpc>
                <a:spcPts val="3640"/>
              </a:lnSpc>
            </a:pPr>
            <a:r>
              <a:rPr lang="en-US" sz="2600">
                <a:solidFill>
                  <a:srgbClr val="000000"/>
                </a:solidFill>
                <a:latin typeface="Lora"/>
                <a:ea typeface="Lora"/>
                <a:cs typeface="Lora"/>
                <a:sym typeface="Lora"/>
              </a:rPr>
              <a:t>to the rear of the bus. The men took turns raping her and assaulting her </a:t>
            </a:r>
          </a:p>
          <a:p>
            <a:pPr algn="l">
              <a:lnSpc>
                <a:spcPts val="3640"/>
              </a:lnSpc>
            </a:pPr>
            <a:r>
              <a:rPr lang="en-US" sz="2600">
                <a:solidFill>
                  <a:srgbClr val="000000"/>
                </a:solidFill>
                <a:latin typeface="Lora"/>
                <a:ea typeface="Lora"/>
                <a:cs typeface="Lora"/>
                <a:sym typeface="Lora"/>
              </a:rPr>
              <a:t>with an iron rod, inflicting severe injuries to her abdomen, intestines, and genitals. The assault continued while the bus driver drove through the </a:t>
            </a:r>
          </a:p>
          <a:p>
            <a:pPr algn="l">
              <a:lnSpc>
                <a:spcPts val="3640"/>
              </a:lnSpc>
            </a:pPr>
            <a:r>
              <a:rPr lang="en-US" sz="2600">
                <a:solidFill>
                  <a:srgbClr val="000000"/>
                </a:solidFill>
                <a:latin typeface="Lora"/>
                <a:ea typeface="Lora"/>
                <a:cs typeface="Lora"/>
                <a:sym typeface="Lora"/>
              </a:rPr>
              <a:t>streets of Delhi.</a:t>
            </a:r>
          </a:p>
          <a:p>
            <a:pPr algn="l">
              <a:lnSpc>
                <a:spcPts val="3640"/>
              </a:lnSpc>
            </a:pPr>
          </a:p>
          <a:p>
            <a:pPr algn="l">
              <a:lnSpc>
                <a:spcPts val="3640"/>
              </a:lnSpc>
            </a:pPr>
            <a:r>
              <a:rPr lang="en-US" sz="2600">
                <a:solidFill>
                  <a:srgbClr val="000000"/>
                </a:solidFill>
                <a:latin typeface="Lora"/>
                <a:ea typeface="Lora"/>
                <a:cs typeface="Lora"/>
                <a:sym typeface="Lora"/>
              </a:rPr>
              <a:t>Medical reports indicated the extensive damage caused by the assault, </a:t>
            </a:r>
          </a:p>
          <a:p>
            <a:pPr algn="l">
              <a:lnSpc>
                <a:spcPts val="3640"/>
              </a:lnSpc>
            </a:pPr>
            <a:r>
              <a:rPr lang="en-US" sz="2600">
                <a:solidFill>
                  <a:srgbClr val="000000"/>
                </a:solidFill>
                <a:latin typeface="Lora"/>
                <a:ea typeface="Lora"/>
                <a:cs typeface="Lora"/>
                <a:sym typeface="Lora"/>
              </a:rPr>
              <a:t>with evidence suggesting that a blunt object, likely the L-shaped iron rod, </a:t>
            </a:r>
          </a:p>
          <a:p>
            <a:pPr algn="l">
              <a:lnSpc>
                <a:spcPts val="3640"/>
              </a:lnSpc>
            </a:pPr>
            <a:r>
              <a:rPr lang="en-US" sz="2600">
                <a:solidFill>
                  <a:srgbClr val="000000"/>
                </a:solidFill>
                <a:latin typeface="Lora"/>
                <a:ea typeface="Lora"/>
                <a:cs typeface="Lora"/>
                <a:sym typeface="Lora"/>
              </a:rPr>
              <a:t>was used during the rape. After the attack, Jyoti was thrown out of the bus </a:t>
            </a:r>
          </a:p>
          <a:p>
            <a:pPr algn="l">
              <a:lnSpc>
                <a:spcPts val="3640"/>
              </a:lnSpc>
            </a:pPr>
            <a:r>
              <a:rPr lang="en-US" sz="2600">
                <a:solidFill>
                  <a:srgbClr val="000000"/>
                </a:solidFill>
                <a:latin typeface="Lora"/>
                <a:ea typeface="Lora"/>
                <a:cs typeface="Lora"/>
                <a:sym typeface="Lora"/>
              </a:rPr>
              <a:t>and left for dead, but she was discovered and rushed to the hospital. </a:t>
            </a:r>
          </a:p>
          <a:p>
            <a:pPr algn="l">
              <a:lnSpc>
                <a:spcPts val="3640"/>
              </a:lnSpc>
            </a:pPr>
            <a:r>
              <a:rPr lang="en-US" sz="2600">
                <a:solidFill>
                  <a:srgbClr val="000000"/>
                </a:solidFill>
                <a:latin typeface="Lora"/>
                <a:ea typeface="Lora"/>
                <a:cs typeface="Lora"/>
                <a:sym typeface="Lora"/>
              </a:rPr>
              <a:t>Despite fighting for her life for two weeks, she succumbed to her injuries.</a:t>
            </a:r>
          </a:p>
          <a:p>
            <a:pPr algn="l">
              <a:lnSpc>
                <a:spcPts val="336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37101" y="4421381"/>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1979517" y="0"/>
            <a:ext cx="6308483" cy="10287000"/>
            <a:chOff x="0" y="0"/>
            <a:chExt cx="1661493" cy="2709333"/>
          </a:xfrm>
        </p:grpSpPr>
        <p:sp>
          <p:nvSpPr>
            <p:cNvPr name="Freeform 6" id="6"/>
            <p:cNvSpPr/>
            <p:nvPr/>
          </p:nvSpPr>
          <p:spPr>
            <a:xfrm flipH="false" flipV="false" rot="0">
              <a:off x="0" y="0"/>
              <a:ext cx="1661494" cy="2709333"/>
            </a:xfrm>
            <a:custGeom>
              <a:avLst/>
              <a:gdLst/>
              <a:ahLst/>
              <a:cxnLst/>
              <a:rect r="r" b="b" t="t" l="l"/>
              <a:pathLst>
                <a:path h="2709333" w="1661494">
                  <a:moveTo>
                    <a:pt x="0" y="0"/>
                  </a:moveTo>
                  <a:lnTo>
                    <a:pt x="1661494" y="0"/>
                  </a:lnTo>
                  <a:lnTo>
                    <a:pt x="1661494" y="2709333"/>
                  </a:lnTo>
                  <a:lnTo>
                    <a:pt x="0" y="2709333"/>
                  </a:lnTo>
                  <a:close/>
                </a:path>
              </a:pathLst>
            </a:custGeom>
            <a:solidFill>
              <a:srgbClr val="17726D"/>
            </a:solidFill>
          </p:spPr>
        </p:sp>
        <p:sp>
          <p:nvSpPr>
            <p:cNvPr name="TextBox 7" id="7"/>
            <p:cNvSpPr txBox="true"/>
            <p:nvPr/>
          </p:nvSpPr>
          <p:spPr>
            <a:xfrm>
              <a:off x="0" y="-47625"/>
              <a:ext cx="1661493" cy="2756958"/>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4598501" y="4663928"/>
            <a:ext cx="2660799" cy="26607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8002593" y="721973"/>
            <a:ext cx="9256707" cy="2965198"/>
            <a:chOff x="0" y="0"/>
            <a:chExt cx="12342277" cy="3953597"/>
          </a:xfrm>
        </p:grpSpPr>
        <p:pic>
          <p:nvPicPr>
            <p:cNvPr name="Picture 12" id="12"/>
            <p:cNvPicPr>
              <a:picLocks noChangeAspect="true"/>
            </p:cNvPicPr>
            <p:nvPr/>
          </p:nvPicPr>
          <p:blipFill>
            <a:blip r:embed="rId2"/>
            <a:srcRect l="0" t="56237" r="14633" b="2718"/>
            <a:stretch>
              <a:fillRect/>
            </a:stretch>
          </p:blipFill>
          <p:spPr>
            <a:xfrm flipH="false" flipV="false">
              <a:off x="0" y="0"/>
              <a:ext cx="12342277" cy="3953597"/>
            </a:xfrm>
            <a:prstGeom prst="rect">
              <a:avLst/>
            </a:prstGeom>
          </p:spPr>
        </p:pic>
      </p:grpSp>
      <p:sp>
        <p:nvSpPr>
          <p:cNvPr name="AutoShape 13" id="13"/>
          <p:cNvSpPr/>
          <p:nvPr/>
        </p:nvSpPr>
        <p:spPr>
          <a:xfrm>
            <a:off x="844489" y="2984652"/>
            <a:ext cx="6008511" cy="0"/>
          </a:xfrm>
          <a:prstGeom prst="line">
            <a:avLst/>
          </a:prstGeom>
          <a:ln cap="flat" w="76200">
            <a:solidFill>
              <a:srgbClr val="EAE4D2"/>
            </a:solidFill>
            <a:prstDash val="solid"/>
            <a:headEnd type="none" len="sm" w="sm"/>
            <a:tailEnd type="none" len="sm" w="sm"/>
          </a:ln>
        </p:spPr>
      </p:sp>
      <p:sp>
        <p:nvSpPr>
          <p:cNvPr name="TextBox 14" id="14"/>
          <p:cNvSpPr txBox="true"/>
          <p:nvPr/>
        </p:nvSpPr>
        <p:spPr>
          <a:xfrm rot="0">
            <a:off x="844489" y="826748"/>
            <a:ext cx="7158103" cy="1937385"/>
          </a:xfrm>
          <a:prstGeom prst="rect">
            <a:avLst/>
          </a:prstGeom>
        </p:spPr>
        <p:txBody>
          <a:bodyPr anchor="t" rtlCol="false" tIns="0" lIns="0" bIns="0" rIns="0">
            <a:spAutoFit/>
          </a:bodyPr>
          <a:lstStyle/>
          <a:p>
            <a:pPr algn="l">
              <a:lnSpc>
                <a:spcPts val="7560"/>
              </a:lnSpc>
            </a:pPr>
            <a:r>
              <a:rPr lang="en-US" sz="7200">
                <a:solidFill>
                  <a:srgbClr val="17726D"/>
                </a:solidFill>
                <a:latin typeface="Dream Avenue"/>
                <a:ea typeface="Dream Avenue"/>
                <a:cs typeface="Dream Avenue"/>
                <a:sym typeface="Dream Avenue"/>
              </a:rPr>
              <a:t>TABLE OF CONTENT</a:t>
            </a:r>
          </a:p>
        </p:txBody>
      </p:sp>
      <p:grpSp>
        <p:nvGrpSpPr>
          <p:cNvPr name="Group 15" id="15"/>
          <p:cNvGrpSpPr/>
          <p:nvPr/>
        </p:nvGrpSpPr>
        <p:grpSpPr>
          <a:xfrm rot="0">
            <a:off x="844489" y="4838754"/>
            <a:ext cx="10164195" cy="3837497"/>
            <a:chOff x="0" y="0"/>
            <a:chExt cx="13552260" cy="5116663"/>
          </a:xfrm>
        </p:grpSpPr>
        <p:grpSp>
          <p:nvGrpSpPr>
            <p:cNvPr name="Group 16" id="16"/>
            <p:cNvGrpSpPr/>
            <p:nvPr/>
          </p:nvGrpSpPr>
          <p:grpSpPr>
            <a:xfrm rot="0">
              <a:off x="0" y="0"/>
              <a:ext cx="1292545" cy="1314831"/>
              <a:chOff x="0" y="0"/>
              <a:chExt cx="812800" cy="826814"/>
            </a:xfrm>
          </p:grpSpPr>
          <p:sp>
            <p:nvSpPr>
              <p:cNvPr name="Freeform 17" id="17"/>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18" id="18"/>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01</a:t>
                </a:r>
              </a:p>
            </p:txBody>
          </p:sp>
        </p:grpSp>
        <p:grpSp>
          <p:nvGrpSpPr>
            <p:cNvPr name="Group 19" id="19"/>
            <p:cNvGrpSpPr/>
            <p:nvPr/>
          </p:nvGrpSpPr>
          <p:grpSpPr>
            <a:xfrm rot="0">
              <a:off x="7096116" y="0"/>
              <a:ext cx="1292545" cy="1306779"/>
              <a:chOff x="0" y="0"/>
              <a:chExt cx="812800" cy="821751"/>
            </a:xfrm>
          </p:grpSpPr>
          <p:sp>
            <p:nvSpPr>
              <p:cNvPr name="Freeform 20" id="20"/>
              <p:cNvSpPr/>
              <p:nvPr/>
            </p:nvSpPr>
            <p:spPr>
              <a:xfrm flipH="false" flipV="false" rot="0">
                <a:off x="0" y="0"/>
                <a:ext cx="812800" cy="821751"/>
              </a:xfrm>
              <a:custGeom>
                <a:avLst/>
                <a:gdLst/>
                <a:ahLst/>
                <a:cxnLst/>
                <a:rect r="r" b="b" t="t" l="l"/>
                <a:pathLst>
                  <a:path h="821751" w="812800">
                    <a:moveTo>
                      <a:pt x="406400" y="0"/>
                    </a:moveTo>
                    <a:cubicBezTo>
                      <a:pt x="181951" y="0"/>
                      <a:pt x="0" y="183955"/>
                      <a:pt x="0" y="410876"/>
                    </a:cubicBezTo>
                    <a:cubicBezTo>
                      <a:pt x="0" y="637796"/>
                      <a:pt x="181951" y="821751"/>
                      <a:pt x="406400" y="821751"/>
                    </a:cubicBezTo>
                    <a:cubicBezTo>
                      <a:pt x="630849" y="821751"/>
                      <a:pt x="812800" y="637796"/>
                      <a:pt x="812800" y="410876"/>
                    </a:cubicBezTo>
                    <a:cubicBezTo>
                      <a:pt x="812800" y="183955"/>
                      <a:pt x="630849" y="0"/>
                      <a:pt x="406400" y="0"/>
                    </a:cubicBezTo>
                    <a:close/>
                  </a:path>
                </a:pathLst>
              </a:custGeom>
              <a:solidFill>
                <a:srgbClr val="EAE4D2"/>
              </a:solidFill>
            </p:spPr>
          </p:sp>
          <p:sp>
            <p:nvSpPr>
              <p:cNvPr name="TextBox 21" id="21"/>
              <p:cNvSpPr txBox="true"/>
              <p:nvPr/>
            </p:nvSpPr>
            <p:spPr>
              <a:xfrm>
                <a:off x="76200" y="19889"/>
                <a:ext cx="660400" cy="724823"/>
              </a:xfrm>
              <a:prstGeom prst="rect">
                <a:avLst/>
              </a:prstGeom>
            </p:spPr>
            <p:txBody>
              <a:bodyPr anchor="ctr" rtlCol="false" tIns="44470" lIns="44470" bIns="44470" rIns="44470"/>
              <a:lstStyle/>
              <a:p>
                <a:pPr algn="ctr">
                  <a:lnSpc>
                    <a:spcPts val="4759"/>
                  </a:lnSpc>
                </a:pPr>
                <a:r>
                  <a:rPr lang="en-US" b="true" sz="3399">
                    <a:solidFill>
                      <a:srgbClr val="17726D"/>
                    </a:solidFill>
                    <a:latin typeface="Lora Bold"/>
                    <a:ea typeface="Lora Bold"/>
                    <a:cs typeface="Lora Bold"/>
                    <a:sym typeface="Lora Bold"/>
                  </a:rPr>
                  <a:t>04</a:t>
                </a:r>
              </a:p>
            </p:txBody>
          </p:sp>
        </p:grpSp>
        <p:grpSp>
          <p:nvGrpSpPr>
            <p:cNvPr name="Group 22" id="22"/>
            <p:cNvGrpSpPr/>
            <p:nvPr/>
          </p:nvGrpSpPr>
          <p:grpSpPr>
            <a:xfrm rot="0">
              <a:off x="0" y="1900916"/>
              <a:ext cx="1292545" cy="1314831"/>
              <a:chOff x="0" y="0"/>
              <a:chExt cx="812800" cy="826814"/>
            </a:xfrm>
          </p:grpSpPr>
          <p:sp>
            <p:nvSpPr>
              <p:cNvPr name="Freeform 23" id="23"/>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24" id="24"/>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02</a:t>
                </a:r>
              </a:p>
            </p:txBody>
          </p:sp>
        </p:grpSp>
        <p:grpSp>
          <p:nvGrpSpPr>
            <p:cNvPr name="Group 25" id="25"/>
            <p:cNvGrpSpPr/>
            <p:nvPr/>
          </p:nvGrpSpPr>
          <p:grpSpPr>
            <a:xfrm rot="0">
              <a:off x="7096116" y="1900916"/>
              <a:ext cx="1292545" cy="1306779"/>
              <a:chOff x="0" y="0"/>
              <a:chExt cx="812800" cy="821751"/>
            </a:xfrm>
          </p:grpSpPr>
          <p:sp>
            <p:nvSpPr>
              <p:cNvPr name="Freeform 26" id="26"/>
              <p:cNvSpPr/>
              <p:nvPr/>
            </p:nvSpPr>
            <p:spPr>
              <a:xfrm flipH="false" flipV="false" rot="0">
                <a:off x="0" y="0"/>
                <a:ext cx="812800" cy="821751"/>
              </a:xfrm>
              <a:custGeom>
                <a:avLst/>
                <a:gdLst/>
                <a:ahLst/>
                <a:cxnLst/>
                <a:rect r="r" b="b" t="t" l="l"/>
                <a:pathLst>
                  <a:path h="821751" w="812800">
                    <a:moveTo>
                      <a:pt x="406400" y="0"/>
                    </a:moveTo>
                    <a:cubicBezTo>
                      <a:pt x="181951" y="0"/>
                      <a:pt x="0" y="183955"/>
                      <a:pt x="0" y="410876"/>
                    </a:cubicBezTo>
                    <a:cubicBezTo>
                      <a:pt x="0" y="637796"/>
                      <a:pt x="181951" y="821751"/>
                      <a:pt x="406400" y="821751"/>
                    </a:cubicBezTo>
                    <a:cubicBezTo>
                      <a:pt x="630849" y="821751"/>
                      <a:pt x="812800" y="637796"/>
                      <a:pt x="812800" y="410876"/>
                    </a:cubicBezTo>
                    <a:cubicBezTo>
                      <a:pt x="812800" y="183955"/>
                      <a:pt x="630849" y="0"/>
                      <a:pt x="406400" y="0"/>
                    </a:cubicBezTo>
                    <a:close/>
                  </a:path>
                </a:pathLst>
              </a:custGeom>
              <a:solidFill>
                <a:srgbClr val="EAE4D2"/>
              </a:solidFill>
            </p:spPr>
          </p:sp>
          <p:sp>
            <p:nvSpPr>
              <p:cNvPr name="TextBox 27" id="27"/>
              <p:cNvSpPr txBox="true"/>
              <p:nvPr/>
            </p:nvSpPr>
            <p:spPr>
              <a:xfrm>
                <a:off x="76200" y="19889"/>
                <a:ext cx="660400" cy="724823"/>
              </a:xfrm>
              <a:prstGeom prst="rect">
                <a:avLst/>
              </a:prstGeom>
            </p:spPr>
            <p:txBody>
              <a:bodyPr anchor="ctr" rtlCol="false" tIns="44470" lIns="44470" bIns="44470" rIns="44470"/>
              <a:lstStyle/>
              <a:p>
                <a:pPr algn="ctr">
                  <a:lnSpc>
                    <a:spcPts val="4759"/>
                  </a:lnSpc>
                </a:pPr>
                <a:r>
                  <a:rPr lang="en-US" b="true" sz="3399">
                    <a:solidFill>
                      <a:srgbClr val="17726D"/>
                    </a:solidFill>
                    <a:latin typeface="Lora Bold"/>
                    <a:ea typeface="Lora Bold"/>
                    <a:cs typeface="Lora Bold"/>
                    <a:sym typeface="Lora Bold"/>
                  </a:rPr>
                  <a:t>05</a:t>
                </a:r>
              </a:p>
            </p:txBody>
          </p:sp>
        </p:grpSp>
        <p:grpSp>
          <p:nvGrpSpPr>
            <p:cNvPr name="Group 28" id="28"/>
            <p:cNvGrpSpPr/>
            <p:nvPr/>
          </p:nvGrpSpPr>
          <p:grpSpPr>
            <a:xfrm rot="0">
              <a:off x="0" y="3801832"/>
              <a:ext cx="1292545" cy="1314831"/>
              <a:chOff x="0" y="0"/>
              <a:chExt cx="812800" cy="826814"/>
            </a:xfrm>
          </p:grpSpPr>
          <p:sp>
            <p:nvSpPr>
              <p:cNvPr name="Freeform 29" id="29"/>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30" id="30"/>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03</a:t>
                </a:r>
              </a:p>
            </p:txBody>
          </p:sp>
        </p:grpSp>
        <p:grpSp>
          <p:nvGrpSpPr>
            <p:cNvPr name="Group 31" id="31"/>
            <p:cNvGrpSpPr/>
            <p:nvPr/>
          </p:nvGrpSpPr>
          <p:grpSpPr>
            <a:xfrm rot="0">
              <a:off x="7096116" y="3801832"/>
              <a:ext cx="1292545" cy="1306779"/>
              <a:chOff x="0" y="0"/>
              <a:chExt cx="812800" cy="821751"/>
            </a:xfrm>
          </p:grpSpPr>
          <p:sp>
            <p:nvSpPr>
              <p:cNvPr name="Freeform 32" id="32"/>
              <p:cNvSpPr/>
              <p:nvPr/>
            </p:nvSpPr>
            <p:spPr>
              <a:xfrm flipH="false" flipV="false" rot="0">
                <a:off x="0" y="0"/>
                <a:ext cx="812800" cy="821751"/>
              </a:xfrm>
              <a:custGeom>
                <a:avLst/>
                <a:gdLst/>
                <a:ahLst/>
                <a:cxnLst/>
                <a:rect r="r" b="b" t="t" l="l"/>
                <a:pathLst>
                  <a:path h="821751" w="812800">
                    <a:moveTo>
                      <a:pt x="406400" y="0"/>
                    </a:moveTo>
                    <a:cubicBezTo>
                      <a:pt x="181951" y="0"/>
                      <a:pt x="0" y="183955"/>
                      <a:pt x="0" y="410876"/>
                    </a:cubicBezTo>
                    <a:cubicBezTo>
                      <a:pt x="0" y="637796"/>
                      <a:pt x="181951" y="821751"/>
                      <a:pt x="406400" y="821751"/>
                    </a:cubicBezTo>
                    <a:cubicBezTo>
                      <a:pt x="630849" y="821751"/>
                      <a:pt x="812800" y="637796"/>
                      <a:pt x="812800" y="410876"/>
                    </a:cubicBezTo>
                    <a:cubicBezTo>
                      <a:pt x="812800" y="183955"/>
                      <a:pt x="630849" y="0"/>
                      <a:pt x="406400" y="0"/>
                    </a:cubicBezTo>
                    <a:close/>
                  </a:path>
                </a:pathLst>
              </a:custGeom>
              <a:solidFill>
                <a:srgbClr val="EAE4D2"/>
              </a:solidFill>
            </p:spPr>
          </p:sp>
          <p:sp>
            <p:nvSpPr>
              <p:cNvPr name="TextBox 33" id="33"/>
              <p:cNvSpPr txBox="true"/>
              <p:nvPr/>
            </p:nvSpPr>
            <p:spPr>
              <a:xfrm>
                <a:off x="76200" y="19889"/>
                <a:ext cx="660400" cy="724823"/>
              </a:xfrm>
              <a:prstGeom prst="rect">
                <a:avLst/>
              </a:prstGeom>
            </p:spPr>
            <p:txBody>
              <a:bodyPr anchor="ctr" rtlCol="false" tIns="44470" lIns="44470" bIns="44470" rIns="44470"/>
              <a:lstStyle/>
              <a:p>
                <a:pPr algn="ctr">
                  <a:lnSpc>
                    <a:spcPts val="4759"/>
                  </a:lnSpc>
                </a:pPr>
                <a:r>
                  <a:rPr lang="en-US" b="true" sz="3399">
                    <a:solidFill>
                      <a:srgbClr val="17726D"/>
                    </a:solidFill>
                    <a:latin typeface="Lora Bold"/>
                    <a:ea typeface="Lora Bold"/>
                    <a:cs typeface="Lora Bold"/>
                    <a:sym typeface="Lora Bold"/>
                  </a:rPr>
                  <a:t>06</a:t>
                </a:r>
              </a:p>
            </p:txBody>
          </p:sp>
        </p:grpSp>
        <p:sp>
          <p:nvSpPr>
            <p:cNvPr name="TextBox 34" id="34"/>
            <p:cNvSpPr txBox="true"/>
            <p:nvPr/>
          </p:nvSpPr>
          <p:spPr>
            <a:xfrm rot="0">
              <a:off x="1636740" y="358406"/>
              <a:ext cx="4819404" cy="537633"/>
            </a:xfrm>
            <a:prstGeom prst="rect">
              <a:avLst/>
            </a:prstGeom>
          </p:spPr>
          <p:txBody>
            <a:bodyPr anchor="t" rtlCol="false" tIns="0" lIns="0" bIns="0" rIns="0">
              <a:spAutoFit/>
            </a:bodyPr>
            <a:lstStyle/>
            <a:p>
              <a:pPr algn="l">
                <a:lnSpc>
                  <a:spcPts val="3499"/>
                </a:lnSpc>
              </a:pPr>
              <a:r>
                <a:rPr lang="en-US" sz="2499">
                  <a:solidFill>
                    <a:srgbClr val="000000"/>
                  </a:solidFill>
                  <a:latin typeface="Lora"/>
                  <a:ea typeface="Lora"/>
                  <a:cs typeface="Lora"/>
                  <a:sym typeface="Lora"/>
                </a:rPr>
                <a:t>Introduction</a:t>
              </a:r>
            </a:p>
          </p:txBody>
        </p:sp>
        <p:sp>
          <p:nvSpPr>
            <p:cNvPr name="TextBox 35" id="35"/>
            <p:cNvSpPr txBox="true"/>
            <p:nvPr/>
          </p:nvSpPr>
          <p:spPr>
            <a:xfrm rot="0">
              <a:off x="8732856" y="358406"/>
              <a:ext cx="4819404" cy="537633"/>
            </a:xfrm>
            <a:prstGeom prst="rect">
              <a:avLst/>
            </a:prstGeom>
          </p:spPr>
          <p:txBody>
            <a:bodyPr anchor="t" rtlCol="false" tIns="0" lIns="0" bIns="0" rIns="0">
              <a:spAutoFit/>
            </a:bodyPr>
            <a:lstStyle/>
            <a:p>
              <a:pPr algn="l">
                <a:lnSpc>
                  <a:spcPts val="3499"/>
                </a:lnSpc>
              </a:pPr>
              <a:r>
                <a:rPr lang="en-US" sz="2499">
                  <a:solidFill>
                    <a:srgbClr val="000000"/>
                  </a:solidFill>
                  <a:latin typeface="Lora"/>
                  <a:ea typeface="Lora"/>
                  <a:cs typeface="Lora"/>
                  <a:sym typeface="Lora"/>
                </a:rPr>
                <a:t>Physchology &amp; Impacts</a:t>
              </a:r>
            </a:p>
          </p:txBody>
        </p:sp>
        <p:sp>
          <p:nvSpPr>
            <p:cNvPr name="TextBox 36" id="36"/>
            <p:cNvSpPr txBox="true"/>
            <p:nvPr/>
          </p:nvSpPr>
          <p:spPr>
            <a:xfrm rot="0">
              <a:off x="1636740" y="2259322"/>
              <a:ext cx="4819404" cy="537633"/>
            </a:xfrm>
            <a:prstGeom prst="rect">
              <a:avLst/>
            </a:prstGeom>
          </p:spPr>
          <p:txBody>
            <a:bodyPr anchor="t" rtlCol="false" tIns="0" lIns="0" bIns="0" rIns="0">
              <a:spAutoFit/>
            </a:bodyPr>
            <a:lstStyle/>
            <a:p>
              <a:pPr algn="l">
                <a:lnSpc>
                  <a:spcPts val="3499"/>
                </a:lnSpc>
              </a:pPr>
              <a:r>
                <a:rPr lang="en-US" sz="2499">
                  <a:solidFill>
                    <a:srgbClr val="000000"/>
                  </a:solidFill>
                  <a:latin typeface="Lora"/>
                  <a:ea typeface="Lora"/>
                  <a:cs typeface="Lora"/>
                  <a:sym typeface="Lora"/>
                </a:rPr>
                <a:t>Topic of Discussion</a:t>
              </a:r>
            </a:p>
          </p:txBody>
        </p:sp>
        <p:sp>
          <p:nvSpPr>
            <p:cNvPr name="TextBox 37" id="37"/>
            <p:cNvSpPr txBox="true"/>
            <p:nvPr/>
          </p:nvSpPr>
          <p:spPr>
            <a:xfrm rot="0">
              <a:off x="8732856" y="2093914"/>
              <a:ext cx="4819404" cy="1121833"/>
            </a:xfrm>
            <a:prstGeom prst="rect">
              <a:avLst/>
            </a:prstGeom>
          </p:spPr>
          <p:txBody>
            <a:bodyPr anchor="t" rtlCol="false" tIns="0" lIns="0" bIns="0" rIns="0">
              <a:spAutoFit/>
            </a:bodyPr>
            <a:lstStyle/>
            <a:p>
              <a:pPr algn="l">
                <a:lnSpc>
                  <a:spcPts val="3499"/>
                </a:lnSpc>
              </a:pPr>
              <a:r>
                <a:rPr lang="en-US" sz="2499">
                  <a:solidFill>
                    <a:srgbClr val="000000"/>
                  </a:solidFill>
                  <a:latin typeface="Lora"/>
                  <a:ea typeface="Lora"/>
                  <a:cs typeface="Lora"/>
                  <a:sym typeface="Lora"/>
                </a:rPr>
                <a:t>Laws, Prevention &amp; Social Awareness</a:t>
              </a:r>
            </a:p>
          </p:txBody>
        </p:sp>
        <p:sp>
          <p:nvSpPr>
            <p:cNvPr name="TextBox 38" id="38"/>
            <p:cNvSpPr txBox="true"/>
            <p:nvPr/>
          </p:nvSpPr>
          <p:spPr>
            <a:xfrm rot="0">
              <a:off x="1636740" y="4160238"/>
              <a:ext cx="4819404" cy="537633"/>
            </a:xfrm>
            <a:prstGeom prst="rect">
              <a:avLst/>
            </a:prstGeom>
          </p:spPr>
          <p:txBody>
            <a:bodyPr anchor="t" rtlCol="false" tIns="0" lIns="0" bIns="0" rIns="0">
              <a:spAutoFit/>
            </a:bodyPr>
            <a:lstStyle/>
            <a:p>
              <a:pPr algn="l">
                <a:lnSpc>
                  <a:spcPts val="3499"/>
                </a:lnSpc>
              </a:pPr>
              <a:r>
                <a:rPr lang="en-US" sz="2499">
                  <a:solidFill>
                    <a:srgbClr val="000000"/>
                  </a:solidFill>
                  <a:latin typeface="Lora"/>
                  <a:ea typeface="Lora"/>
                  <a:cs typeface="Lora"/>
                  <a:sym typeface="Lora"/>
                </a:rPr>
                <a:t>Case Studies</a:t>
              </a:r>
            </a:p>
          </p:txBody>
        </p:sp>
        <p:sp>
          <p:nvSpPr>
            <p:cNvPr name="TextBox 39" id="39"/>
            <p:cNvSpPr txBox="true"/>
            <p:nvPr/>
          </p:nvSpPr>
          <p:spPr>
            <a:xfrm rot="0">
              <a:off x="8732856" y="4160238"/>
              <a:ext cx="4819404" cy="537633"/>
            </a:xfrm>
            <a:prstGeom prst="rect">
              <a:avLst/>
            </a:prstGeom>
          </p:spPr>
          <p:txBody>
            <a:bodyPr anchor="t" rtlCol="false" tIns="0" lIns="0" bIns="0" rIns="0">
              <a:spAutoFit/>
            </a:bodyPr>
            <a:lstStyle/>
            <a:p>
              <a:pPr algn="l">
                <a:lnSpc>
                  <a:spcPts val="3499"/>
                </a:lnSpc>
              </a:pPr>
              <a:r>
                <a:rPr lang="en-US" sz="2499">
                  <a:solidFill>
                    <a:srgbClr val="000000"/>
                  </a:solidFill>
                  <a:latin typeface="Lora"/>
                  <a:ea typeface="Lora"/>
                  <a:cs typeface="Lora"/>
                  <a:sym typeface="Lora"/>
                </a:rPr>
                <a:t>Conclusion</a:t>
              </a:r>
            </a:p>
          </p:txBody>
        </p:sp>
      </p:grpSp>
      <p:sp>
        <p:nvSpPr>
          <p:cNvPr name="TextBox 40" id="40"/>
          <p:cNvSpPr txBox="true"/>
          <p:nvPr/>
        </p:nvSpPr>
        <p:spPr>
          <a:xfrm rot="0">
            <a:off x="863539" y="3290931"/>
            <a:ext cx="6818840" cy="396240"/>
          </a:xfrm>
          <a:prstGeom prst="rect">
            <a:avLst/>
          </a:prstGeom>
        </p:spPr>
        <p:txBody>
          <a:bodyPr anchor="t" rtlCol="false" tIns="0" lIns="0" bIns="0" rIns="0">
            <a:spAutoFit/>
          </a:bodyPr>
          <a:lstStyle/>
          <a:p>
            <a:pPr algn="l" marL="0" indent="0" lvl="0">
              <a:lnSpc>
                <a:spcPts val="3359"/>
              </a:lnSpc>
            </a:pPr>
            <a:r>
              <a:rPr lang="en-US" b="true" sz="2400" spc="177">
                <a:solidFill>
                  <a:srgbClr val="000000"/>
                </a:solidFill>
                <a:latin typeface="Lora Bold"/>
                <a:ea typeface="Lora Bold"/>
                <a:cs typeface="Lora Bold"/>
                <a:sym typeface="Lora Bold"/>
              </a:rPr>
              <a:t>BREAKING THE SILENCE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877281" y="0"/>
            <a:ext cx="3088591" cy="10287000"/>
            <a:chOff x="0" y="0"/>
            <a:chExt cx="813456" cy="2709333"/>
          </a:xfrm>
        </p:grpSpPr>
        <p:sp>
          <p:nvSpPr>
            <p:cNvPr name="Freeform 3" id="3"/>
            <p:cNvSpPr/>
            <p:nvPr/>
          </p:nvSpPr>
          <p:spPr>
            <a:xfrm flipH="false" flipV="false" rot="0">
              <a:off x="0" y="0"/>
              <a:ext cx="813456" cy="2709333"/>
            </a:xfrm>
            <a:custGeom>
              <a:avLst/>
              <a:gdLst/>
              <a:ahLst/>
              <a:cxnLst/>
              <a:rect r="r" b="b" t="t" l="l"/>
              <a:pathLst>
                <a:path h="2709333" w="813456">
                  <a:moveTo>
                    <a:pt x="0" y="0"/>
                  </a:moveTo>
                  <a:lnTo>
                    <a:pt x="813456" y="0"/>
                  </a:lnTo>
                  <a:lnTo>
                    <a:pt x="813456" y="2709333"/>
                  </a:lnTo>
                  <a:lnTo>
                    <a:pt x="0" y="2709333"/>
                  </a:lnTo>
                  <a:close/>
                </a:path>
              </a:pathLst>
            </a:custGeom>
            <a:solidFill>
              <a:srgbClr val="17726D"/>
            </a:solidFill>
            <a:ln cap="sq">
              <a:noFill/>
              <a:prstDash val="solid"/>
              <a:miter/>
            </a:ln>
          </p:spPr>
        </p:sp>
        <p:sp>
          <p:nvSpPr>
            <p:cNvPr name="TextBox 4" id="4"/>
            <p:cNvSpPr txBox="true"/>
            <p:nvPr/>
          </p:nvSpPr>
          <p:spPr>
            <a:xfrm>
              <a:off x="0" y="-28575"/>
              <a:ext cx="813456" cy="2737908"/>
            </a:xfrm>
            <a:prstGeom prst="rect">
              <a:avLst/>
            </a:prstGeom>
          </p:spPr>
          <p:txBody>
            <a:bodyPr anchor="ctr" rtlCol="false" tIns="50800" lIns="50800" bIns="50800" rIns="50800"/>
            <a:lstStyle/>
            <a:p>
              <a:pPr algn="ctr">
                <a:lnSpc>
                  <a:spcPts val="2852"/>
                </a:lnSpc>
              </a:pPr>
            </a:p>
          </p:txBody>
        </p:sp>
      </p:grpSp>
      <p:sp>
        <p:nvSpPr>
          <p:cNvPr name="Freeform 5" id="5"/>
          <p:cNvSpPr/>
          <p:nvPr/>
        </p:nvSpPr>
        <p:spPr>
          <a:xfrm flipH="false" flipV="false" rot="0">
            <a:off x="-3725255" y="7105272"/>
            <a:ext cx="7450509" cy="7450509"/>
          </a:xfrm>
          <a:custGeom>
            <a:avLst/>
            <a:gdLst/>
            <a:ahLst/>
            <a:cxnLst/>
            <a:rect r="r" b="b" t="t" l="l"/>
            <a:pathLst>
              <a:path h="7450509" w="7450509">
                <a:moveTo>
                  <a:pt x="0" y="0"/>
                </a:moveTo>
                <a:lnTo>
                  <a:pt x="7450510" y="0"/>
                </a:lnTo>
                <a:lnTo>
                  <a:pt x="7450510" y="7450510"/>
                </a:lnTo>
                <a:lnTo>
                  <a:pt x="0" y="7450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706625" y="-4304799"/>
            <a:ext cx="7450509" cy="7450509"/>
          </a:xfrm>
          <a:custGeom>
            <a:avLst/>
            <a:gdLst/>
            <a:ahLst/>
            <a:cxnLst/>
            <a:rect r="r" b="b" t="t" l="l"/>
            <a:pathLst>
              <a:path h="7450509" w="7450509">
                <a:moveTo>
                  <a:pt x="0" y="0"/>
                </a:moveTo>
                <a:lnTo>
                  <a:pt x="7450509" y="0"/>
                </a:lnTo>
                <a:lnTo>
                  <a:pt x="7450509" y="7450509"/>
                </a:lnTo>
                <a:lnTo>
                  <a:pt x="0" y="7450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733776" y="4928883"/>
            <a:ext cx="11125313" cy="4352779"/>
          </a:xfrm>
          <a:custGeom>
            <a:avLst/>
            <a:gdLst/>
            <a:ahLst/>
            <a:cxnLst/>
            <a:rect r="r" b="b" t="t" l="l"/>
            <a:pathLst>
              <a:path h="4352779" w="11125313">
                <a:moveTo>
                  <a:pt x="0" y="0"/>
                </a:moveTo>
                <a:lnTo>
                  <a:pt x="11125313" y="0"/>
                </a:lnTo>
                <a:lnTo>
                  <a:pt x="11125313" y="4352779"/>
                </a:lnTo>
                <a:lnTo>
                  <a:pt x="0" y="4352779"/>
                </a:lnTo>
                <a:lnTo>
                  <a:pt x="0" y="0"/>
                </a:lnTo>
                <a:close/>
              </a:path>
            </a:pathLst>
          </a:custGeom>
          <a:blipFill>
            <a:blip r:embed="rId4"/>
            <a:stretch>
              <a:fillRect l="0" t="0" r="0" b="0"/>
            </a:stretch>
          </a:blipFill>
        </p:spPr>
      </p:sp>
      <p:sp>
        <p:nvSpPr>
          <p:cNvPr name="TextBox 8" id="8"/>
          <p:cNvSpPr txBox="true"/>
          <p:nvPr/>
        </p:nvSpPr>
        <p:spPr>
          <a:xfrm rot="-5400000">
            <a:off x="-5824184" y="526160"/>
            <a:ext cx="14158925" cy="1005078"/>
          </a:xfrm>
          <a:prstGeom prst="rect">
            <a:avLst/>
          </a:prstGeom>
        </p:spPr>
        <p:txBody>
          <a:bodyPr anchor="t" rtlCol="false" tIns="0" lIns="0" bIns="0" rIns="0">
            <a:spAutoFit/>
          </a:bodyPr>
          <a:lstStyle/>
          <a:p>
            <a:pPr algn="l">
              <a:lnSpc>
                <a:spcPts val="7776"/>
              </a:lnSpc>
            </a:pPr>
            <a:r>
              <a:rPr lang="en-US" sz="7200" spc="237">
                <a:solidFill>
                  <a:srgbClr val="FFFFFF"/>
                </a:solidFill>
                <a:latin typeface="Dream Avenue"/>
                <a:ea typeface="Dream Avenue"/>
                <a:cs typeface="Dream Avenue"/>
                <a:sym typeface="Dream Avenue"/>
              </a:rPr>
              <a:t>CASE STUDY</a:t>
            </a:r>
          </a:p>
        </p:txBody>
      </p:sp>
      <p:sp>
        <p:nvSpPr>
          <p:cNvPr name="TextBox 9" id="9"/>
          <p:cNvSpPr txBox="true"/>
          <p:nvPr/>
        </p:nvSpPr>
        <p:spPr>
          <a:xfrm rot="0">
            <a:off x="3005080" y="753725"/>
            <a:ext cx="13493149" cy="1251132"/>
          </a:xfrm>
          <a:prstGeom prst="rect">
            <a:avLst/>
          </a:prstGeom>
        </p:spPr>
        <p:txBody>
          <a:bodyPr anchor="t" rtlCol="false" tIns="0" lIns="0" bIns="0" rIns="0">
            <a:spAutoFit/>
          </a:bodyPr>
          <a:lstStyle/>
          <a:p>
            <a:pPr algn="l" marL="0" indent="0" lvl="0">
              <a:lnSpc>
                <a:spcPts val="5064"/>
              </a:lnSpc>
              <a:spcBef>
                <a:spcPct val="0"/>
              </a:spcBef>
            </a:pPr>
            <a:r>
              <a:rPr lang="en-US" b="true" sz="3617">
                <a:solidFill>
                  <a:srgbClr val="010101"/>
                </a:solidFill>
                <a:latin typeface="Lora Bold"/>
                <a:ea typeface="Lora Bold"/>
                <a:cs typeface="Lora Bold"/>
                <a:sym typeface="Lora Bold"/>
              </a:rPr>
              <a:t>The Delhi Gang Rape and Its Impact on Child                                          Sexual Abuse Laws (2012)</a:t>
            </a:r>
          </a:p>
        </p:txBody>
      </p:sp>
      <p:sp>
        <p:nvSpPr>
          <p:cNvPr name="TextBox 10" id="10"/>
          <p:cNvSpPr txBox="true"/>
          <p:nvPr/>
        </p:nvSpPr>
        <p:spPr>
          <a:xfrm rot="0">
            <a:off x="3005080" y="2493410"/>
            <a:ext cx="14254220" cy="2910839"/>
          </a:xfrm>
          <a:prstGeom prst="rect">
            <a:avLst/>
          </a:prstGeom>
        </p:spPr>
        <p:txBody>
          <a:bodyPr anchor="t" rtlCol="false" tIns="0" lIns="0" bIns="0" rIns="0">
            <a:spAutoFit/>
          </a:bodyPr>
          <a:lstStyle/>
          <a:p>
            <a:pPr algn="l">
              <a:lnSpc>
                <a:spcPts val="3360"/>
              </a:lnSpc>
            </a:pPr>
            <a:r>
              <a:rPr lang="en-US" sz="2400" b="true">
                <a:solidFill>
                  <a:srgbClr val="000000"/>
                </a:solidFill>
                <a:latin typeface="Lora Bold"/>
                <a:ea typeface="Lora Bold"/>
                <a:cs typeface="Lora Bold"/>
                <a:sym typeface="Lora Bold"/>
              </a:rPr>
              <a:t>Investigation and Arrests</a:t>
            </a:r>
          </a:p>
          <a:p>
            <a:pPr algn="l">
              <a:lnSpc>
                <a:spcPts val="3360"/>
              </a:lnSpc>
            </a:pPr>
            <a:r>
              <a:rPr lang="en-US" sz="2400">
                <a:solidFill>
                  <a:srgbClr val="000000"/>
                </a:solidFill>
                <a:latin typeface="Lora"/>
                <a:ea typeface="Lora"/>
                <a:cs typeface="Lora"/>
                <a:sym typeface="Lora"/>
              </a:rPr>
              <a:t>Following the incident, a Special Investigation Team (SIT), led by Pramod Kumar Kushwaha, Deputy Commissioner of Delhi Police's Special Cell, was formed to apprehend the culprits. The police quickly located the bus using CCTV footage and arrested the six men involved within 24 hours of the crime.</a:t>
            </a:r>
          </a:p>
          <a:p>
            <a:pPr algn="l">
              <a:lnSpc>
                <a:spcPts val="3360"/>
              </a:lnSpc>
            </a:pPr>
          </a:p>
          <a:p>
            <a:pPr algn="l">
              <a:lnSpc>
                <a:spcPts val="336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877281" y="0"/>
            <a:ext cx="3088591" cy="10287000"/>
            <a:chOff x="0" y="0"/>
            <a:chExt cx="813456" cy="2709333"/>
          </a:xfrm>
        </p:grpSpPr>
        <p:sp>
          <p:nvSpPr>
            <p:cNvPr name="Freeform 3" id="3"/>
            <p:cNvSpPr/>
            <p:nvPr/>
          </p:nvSpPr>
          <p:spPr>
            <a:xfrm flipH="false" flipV="false" rot="0">
              <a:off x="0" y="0"/>
              <a:ext cx="813456" cy="2709333"/>
            </a:xfrm>
            <a:custGeom>
              <a:avLst/>
              <a:gdLst/>
              <a:ahLst/>
              <a:cxnLst/>
              <a:rect r="r" b="b" t="t" l="l"/>
              <a:pathLst>
                <a:path h="2709333" w="813456">
                  <a:moveTo>
                    <a:pt x="0" y="0"/>
                  </a:moveTo>
                  <a:lnTo>
                    <a:pt x="813456" y="0"/>
                  </a:lnTo>
                  <a:lnTo>
                    <a:pt x="813456" y="2709333"/>
                  </a:lnTo>
                  <a:lnTo>
                    <a:pt x="0" y="2709333"/>
                  </a:lnTo>
                  <a:close/>
                </a:path>
              </a:pathLst>
            </a:custGeom>
            <a:solidFill>
              <a:srgbClr val="17726D"/>
            </a:solidFill>
            <a:ln cap="sq">
              <a:noFill/>
              <a:prstDash val="solid"/>
              <a:miter/>
            </a:ln>
          </p:spPr>
        </p:sp>
        <p:sp>
          <p:nvSpPr>
            <p:cNvPr name="TextBox 4" id="4"/>
            <p:cNvSpPr txBox="true"/>
            <p:nvPr/>
          </p:nvSpPr>
          <p:spPr>
            <a:xfrm>
              <a:off x="0" y="-28575"/>
              <a:ext cx="813456" cy="2737908"/>
            </a:xfrm>
            <a:prstGeom prst="rect">
              <a:avLst/>
            </a:prstGeom>
          </p:spPr>
          <p:txBody>
            <a:bodyPr anchor="ctr" rtlCol="false" tIns="50800" lIns="50800" bIns="50800" rIns="50800"/>
            <a:lstStyle/>
            <a:p>
              <a:pPr algn="ctr">
                <a:lnSpc>
                  <a:spcPts val="2852"/>
                </a:lnSpc>
              </a:pPr>
            </a:p>
          </p:txBody>
        </p:sp>
      </p:grpSp>
      <p:sp>
        <p:nvSpPr>
          <p:cNvPr name="Freeform 5" id="5"/>
          <p:cNvSpPr/>
          <p:nvPr/>
        </p:nvSpPr>
        <p:spPr>
          <a:xfrm flipH="false" flipV="false" rot="0">
            <a:off x="-3725255" y="7105272"/>
            <a:ext cx="7450509" cy="7450509"/>
          </a:xfrm>
          <a:custGeom>
            <a:avLst/>
            <a:gdLst/>
            <a:ahLst/>
            <a:cxnLst/>
            <a:rect r="r" b="b" t="t" l="l"/>
            <a:pathLst>
              <a:path h="7450509" w="7450509">
                <a:moveTo>
                  <a:pt x="0" y="0"/>
                </a:moveTo>
                <a:lnTo>
                  <a:pt x="7450510" y="0"/>
                </a:lnTo>
                <a:lnTo>
                  <a:pt x="7450510" y="7450510"/>
                </a:lnTo>
                <a:lnTo>
                  <a:pt x="0" y="7450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706625" y="-4304799"/>
            <a:ext cx="7450509" cy="7450509"/>
          </a:xfrm>
          <a:custGeom>
            <a:avLst/>
            <a:gdLst/>
            <a:ahLst/>
            <a:cxnLst/>
            <a:rect r="r" b="b" t="t" l="l"/>
            <a:pathLst>
              <a:path h="7450509" w="7450509">
                <a:moveTo>
                  <a:pt x="0" y="0"/>
                </a:moveTo>
                <a:lnTo>
                  <a:pt x="7450509" y="0"/>
                </a:lnTo>
                <a:lnTo>
                  <a:pt x="7450509" y="7450509"/>
                </a:lnTo>
                <a:lnTo>
                  <a:pt x="0" y="7450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629233" y="2004857"/>
            <a:ext cx="6630067" cy="7334323"/>
          </a:xfrm>
          <a:custGeom>
            <a:avLst/>
            <a:gdLst/>
            <a:ahLst/>
            <a:cxnLst/>
            <a:rect r="r" b="b" t="t" l="l"/>
            <a:pathLst>
              <a:path h="7334323" w="6630067">
                <a:moveTo>
                  <a:pt x="0" y="0"/>
                </a:moveTo>
                <a:lnTo>
                  <a:pt x="6630067" y="0"/>
                </a:lnTo>
                <a:lnTo>
                  <a:pt x="6630067" y="7334323"/>
                </a:lnTo>
                <a:lnTo>
                  <a:pt x="0" y="7334323"/>
                </a:lnTo>
                <a:lnTo>
                  <a:pt x="0" y="0"/>
                </a:lnTo>
                <a:close/>
              </a:path>
            </a:pathLst>
          </a:custGeom>
          <a:blipFill>
            <a:blip r:embed="rId4"/>
            <a:stretch>
              <a:fillRect l="0" t="0" r="0" b="0"/>
            </a:stretch>
          </a:blipFill>
        </p:spPr>
      </p:sp>
      <p:sp>
        <p:nvSpPr>
          <p:cNvPr name="TextBox 8" id="8"/>
          <p:cNvSpPr txBox="true"/>
          <p:nvPr/>
        </p:nvSpPr>
        <p:spPr>
          <a:xfrm rot="-5400000">
            <a:off x="-5824184" y="526160"/>
            <a:ext cx="14158925" cy="1005078"/>
          </a:xfrm>
          <a:prstGeom prst="rect">
            <a:avLst/>
          </a:prstGeom>
        </p:spPr>
        <p:txBody>
          <a:bodyPr anchor="t" rtlCol="false" tIns="0" lIns="0" bIns="0" rIns="0">
            <a:spAutoFit/>
          </a:bodyPr>
          <a:lstStyle/>
          <a:p>
            <a:pPr algn="l">
              <a:lnSpc>
                <a:spcPts val="7776"/>
              </a:lnSpc>
            </a:pPr>
            <a:r>
              <a:rPr lang="en-US" sz="7200" spc="237">
                <a:solidFill>
                  <a:srgbClr val="FFFFFF"/>
                </a:solidFill>
                <a:latin typeface="Dream Avenue"/>
                <a:ea typeface="Dream Avenue"/>
                <a:cs typeface="Dream Avenue"/>
                <a:sym typeface="Dream Avenue"/>
              </a:rPr>
              <a:t>CASE STUDY</a:t>
            </a:r>
          </a:p>
        </p:txBody>
      </p:sp>
      <p:sp>
        <p:nvSpPr>
          <p:cNvPr name="TextBox 9" id="9"/>
          <p:cNvSpPr txBox="true"/>
          <p:nvPr/>
        </p:nvSpPr>
        <p:spPr>
          <a:xfrm rot="0">
            <a:off x="3005080" y="753725"/>
            <a:ext cx="13493149" cy="1251132"/>
          </a:xfrm>
          <a:prstGeom prst="rect">
            <a:avLst/>
          </a:prstGeom>
        </p:spPr>
        <p:txBody>
          <a:bodyPr anchor="t" rtlCol="false" tIns="0" lIns="0" bIns="0" rIns="0">
            <a:spAutoFit/>
          </a:bodyPr>
          <a:lstStyle/>
          <a:p>
            <a:pPr algn="l" marL="0" indent="0" lvl="0">
              <a:lnSpc>
                <a:spcPts val="5064"/>
              </a:lnSpc>
              <a:spcBef>
                <a:spcPct val="0"/>
              </a:spcBef>
            </a:pPr>
            <a:r>
              <a:rPr lang="en-US" b="true" sz="3617">
                <a:solidFill>
                  <a:srgbClr val="010101"/>
                </a:solidFill>
                <a:latin typeface="Lora Bold"/>
                <a:ea typeface="Lora Bold"/>
                <a:cs typeface="Lora Bold"/>
                <a:sym typeface="Lora Bold"/>
              </a:rPr>
              <a:t>The Delhi Gang Rape and Its Impact on Child                                          Sexual Abuse Laws (2012)</a:t>
            </a:r>
          </a:p>
        </p:txBody>
      </p:sp>
      <p:sp>
        <p:nvSpPr>
          <p:cNvPr name="TextBox 10" id="10"/>
          <p:cNvSpPr txBox="true"/>
          <p:nvPr/>
        </p:nvSpPr>
        <p:spPr>
          <a:xfrm rot="0">
            <a:off x="3005080" y="2493410"/>
            <a:ext cx="7208744" cy="6682739"/>
          </a:xfrm>
          <a:prstGeom prst="rect">
            <a:avLst/>
          </a:prstGeom>
        </p:spPr>
        <p:txBody>
          <a:bodyPr anchor="t" rtlCol="false" tIns="0" lIns="0" bIns="0" rIns="0">
            <a:spAutoFit/>
          </a:bodyPr>
          <a:lstStyle/>
          <a:p>
            <a:pPr algn="l">
              <a:lnSpc>
                <a:spcPts val="3360"/>
              </a:lnSpc>
            </a:pPr>
            <a:r>
              <a:rPr lang="en-US" sz="2400" b="true">
                <a:solidFill>
                  <a:srgbClr val="000000"/>
                </a:solidFill>
                <a:latin typeface="Lora Bold"/>
                <a:ea typeface="Lora Bold"/>
                <a:cs typeface="Lora Bold"/>
                <a:sym typeface="Lora Bold"/>
              </a:rPr>
              <a:t>The accused were:</a:t>
            </a:r>
          </a:p>
          <a:p>
            <a:pPr algn="l" marL="518165" indent="-259082" lvl="1">
              <a:lnSpc>
                <a:spcPts val="3360"/>
              </a:lnSpc>
              <a:buFont typeface="Arial"/>
              <a:buChar char="•"/>
            </a:pPr>
            <a:r>
              <a:rPr lang="en-US" sz="2400">
                <a:solidFill>
                  <a:srgbClr val="000000"/>
                </a:solidFill>
                <a:latin typeface="Lora"/>
                <a:ea typeface="Lora"/>
                <a:cs typeface="Lora"/>
                <a:sym typeface="Lora"/>
              </a:rPr>
              <a:t>Ram Singh – the bus driver, aged 30.</a:t>
            </a:r>
          </a:p>
          <a:p>
            <a:pPr algn="l" marL="518165" indent="-259082" lvl="1">
              <a:lnSpc>
                <a:spcPts val="3360"/>
              </a:lnSpc>
              <a:buFont typeface="Arial"/>
              <a:buChar char="•"/>
            </a:pPr>
            <a:r>
              <a:rPr lang="en-US" sz="2400">
                <a:solidFill>
                  <a:srgbClr val="000000"/>
                </a:solidFill>
                <a:latin typeface="Lora"/>
                <a:ea typeface="Lora"/>
                <a:cs typeface="Lora"/>
                <a:sym typeface="Lora"/>
              </a:rPr>
              <a:t>Mukesh Singh – Ram Singh's 26-year-old brother.</a:t>
            </a:r>
          </a:p>
          <a:p>
            <a:pPr algn="l" marL="518165" indent="-259082" lvl="1">
              <a:lnSpc>
                <a:spcPts val="3360"/>
              </a:lnSpc>
              <a:buFont typeface="Arial"/>
              <a:buChar char="•"/>
            </a:pPr>
            <a:r>
              <a:rPr lang="en-US" sz="2400">
                <a:solidFill>
                  <a:srgbClr val="000000"/>
                </a:solidFill>
                <a:latin typeface="Lora"/>
                <a:ea typeface="Lora"/>
                <a:cs typeface="Lora"/>
                <a:sym typeface="Lora"/>
              </a:rPr>
              <a:t>Vinay Sharma – a 20-year-old assistant gym instructor.</a:t>
            </a:r>
          </a:p>
          <a:p>
            <a:pPr algn="l" marL="518165" indent="-259082" lvl="1">
              <a:lnSpc>
                <a:spcPts val="3360"/>
              </a:lnSpc>
              <a:buFont typeface="Arial"/>
              <a:buChar char="•"/>
            </a:pPr>
            <a:r>
              <a:rPr lang="en-US" sz="2400">
                <a:solidFill>
                  <a:srgbClr val="000000"/>
                </a:solidFill>
                <a:latin typeface="Lora"/>
                <a:ea typeface="Lora"/>
                <a:cs typeface="Lora"/>
                <a:sym typeface="Lora"/>
              </a:rPr>
              <a:t>Pawan Gupta – a 19-year-old fruit seller.</a:t>
            </a:r>
          </a:p>
          <a:p>
            <a:pPr algn="l" marL="518165" indent="-259082" lvl="1">
              <a:lnSpc>
                <a:spcPts val="3360"/>
              </a:lnSpc>
              <a:buFont typeface="Arial"/>
              <a:buChar char="•"/>
            </a:pPr>
            <a:r>
              <a:rPr lang="en-US" sz="2400">
                <a:solidFill>
                  <a:srgbClr val="000000"/>
                </a:solidFill>
                <a:latin typeface="Lora"/>
                <a:ea typeface="Lora"/>
                <a:cs typeface="Lora"/>
                <a:sym typeface="Lora"/>
              </a:rPr>
              <a:t>Akshay Thakur – a 28-year-old laborer from Bihar.</a:t>
            </a:r>
          </a:p>
          <a:p>
            <a:pPr algn="l" marL="518165" indent="-259082" lvl="1">
              <a:lnSpc>
                <a:spcPts val="3360"/>
              </a:lnSpc>
              <a:buFont typeface="Arial"/>
              <a:buChar char="•"/>
            </a:pPr>
            <a:r>
              <a:rPr lang="en-US" sz="2400">
                <a:solidFill>
                  <a:srgbClr val="000000"/>
                </a:solidFill>
                <a:latin typeface="Lora"/>
                <a:ea typeface="Lora"/>
                <a:cs typeface="Lora"/>
                <a:sym typeface="Lora"/>
              </a:rPr>
              <a:t>A 17-year-old juvenile – who had joined the group on the day of the incident.</a:t>
            </a:r>
          </a:p>
          <a:p>
            <a:pPr algn="l" marL="518165" indent="-259082" lvl="1">
              <a:lnSpc>
                <a:spcPts val="3360"/>
              </a:lnSpc>
              <a:buFont typeface="Arial"/>
              <a:buChar char="•"/>
            </a:pPr>
            <a:r>
              <a:rPr lang="en-US" sz="2400">
                <a:solidFill>
                  <a:srgbClr val="000000"/>
                </a:solidFill>
                <a:latin typeface="Lora"/>
                <a:ea typeface="Lora"/>
                <a:cs typeface="Lora"/>
                <a:sym typeface="Lora"/>
              </a:rPr>
              <a:t>Ram Singh later died in police custody under suspicious circumstances, </a:t>
            </a:r>
          </a:p>
          <a:p>
            <a:pPr algn="l" marL="518165" indent="-259082" lvl="1">
              <a:lnSpc>
                <a:spcPts val="3360"/>
              </a:lnSpc>
              <a:buFont typeface="Arial"/>
              <a:buChar char="•"/>
            </a:pPr>
            <a:r>
              <a:rPr lang="en-US" sz="2400">
                <a:solidFill>
                  <a:srgbClr val="000000"/>
                </a:solidFill>
                <a:latin typeface="Lora"/>
                <a:ea typeface="Lora"/>
                <a:cs typeface="Lora"/>
                <a:sym typeface="Lora"/>
              </a:rPr>
              <a:t>with authorities claiming suicide, while his family alleged foul play.</a:t>
            </a:r>
          </a:p>
          <a:p>
            <a:pPr algn="l">
              <a:lnSpc>
                <a:spcPts val="3360"/>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877281" y="0"/>
            <a:ext cx="3088591" cy="10287000"/>
            <a:chOff x="0" y="0"/>
            <a:chExt cx="813456" cy="2709333"/>
          </a:xfrm>
        </p:grpSpPr>
        <p:sp>
          <p:nvSpPr>
            <p:cNvPr name="Freeform 3" id="3"/>
            <p:cNvSpPr/>
            <p:nvPr/>
          </p:nvSpPr>
          <p:spPr>
            <a:xfrm flipH="false" flipV="false" rot="0">
              <a:off x="0" y="0"/>
              <a:ext cx="813456" cy="2709333"/>
            </a:xfrm>
            <a:custGeom>
              <a:avLst/>
              <a:gdLst/>
              <a:ahLst/>
              <a:cxnLst/>
              <a:rect r="r" b="b" t="t" l="l"/>
              <a:pathLst>
                <a:path h="2709333" w="813456">
                  <a:moveTo>
                    <a:pt x="0" y="0"/>
                  </a:moveTo>
                  <a:lnTo>
                    <a:pt x="813456" y="0"/>
                  </a:lnTo>
                  <a:lnTo>
                    <a:pt x="813456" y="2709333"/>
                  </a:lnTo>
                  <a:lnTo>
                    <a:pt x="0" y="2709333"/>
                  </a:lnTo>
                  <a:close/>
                </a:path>
              </a:pathLst>
            </a:custGeom>
            <a:solidFill>
              <a:srgbClr val="17726D"/>
            </a:solidFill>
            <a:ln cap="sq">
              <a:noFill/>
              <a:prstDash val="solid"/>
              <a:miter/>
            </a:ln>
          </p:spPr>
        </p:sp>
        <p:sp>
          <p:nvSpPr>
            <p:cNvPr name="TextBox 4" id="4"/>
            <p:cNvSpPr txBox="true"/>
            <p:nvPr/>
          </p:nvSpPr>
          <p:spPr>
            <a:xfrm>
              <a:off x="0" y="-28575"/>
              <a:ext cx="813456" cy="2737908"/>
            </a:xfrm>
            <a:prstGeom prst="rect">
              <a:avLst/>
            </a:prstGeom>
          </p:spPr>
          <p:txBody>
            <a:bodyPr anchor="ctr" rtlCol="false" tIns="50800" lIns="50800" bIns="50800" rIns="50800"/>
            <a:lstStyle/>
            <a:p>
              <a:pPr algn="ctr">
                <a:lnSpc>
                  <a:spcPts val="2852"/>
                </a:lnSpc>
              </a:pPr>
            </a:p>
          </p:txBody>
        </p:sp>
      </p:grpSp>
      <p:sp>
        <p:nvSpPr>
          <p:cNvPr name="Freeform 5" id="5"/>
          <p:cNvSpPr/>
          <p:nvPr/>
        </p:nvSpPr>
        <p:spPr>
          <a:xfrm flipH="false" flipV="false" rot="0">
            <a:off x="-3725255" y="7105272"/>
            <a:ext cx="7450509" cy="7450509"/>
          </a:xfrm>
          <a:custGeom>
            <a:avLst/>
            <a:gdLst/>
            <a:ahLst/>
            <a:cxnLst/>
            <a:rect r="r" b="b" t="t" l="l"/>
            <a:pathLst>
              <a:path h="7450509" w="7450509">
                <a:moveTo>
                  <a:pt x="0" y="0"/>
                </a:moveTo>
                <a:lnTo>
                  <a:pt x="7450510" y="0"/>
                </a:lnTo>
                <a:lnTo>
                  <a:pt x="7450510" y="7450510"/>
                </a:lnTo>
                <a:lnTo>
                  <a:pt x="0" y="7450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706625" y="-4304799"/>
            <a:ext cx="7450509" cy="7450509"/>
          </a:xfrm>
          <a:custGeom>
            <a:avLst/>
            <a:gdLst/>
            <a:ahLst/>
            <a:cxnLst/>
            <a:rect r="r" b="b" t="t" l="l"/>
            <a:pathLst>
              <a:path h="7450509" w="7450509">
                <a:moveTo>
                  <a:pt x="0" y="0"/>
                </a:moveTo>
                <a:lnTo>
                  <a:pt x="7450509" y="0"/>
                </a:lnTo>
                <a:lnTo>
                  <a:pt x="7450509" y="7450509"/>
                </a:lnTo>
                <a:lnTo>
                  <a:pt x="0" y="7450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5400000">
            <a:off x="-5824184" y="526160"/>
            <a:ext cx="14158925" cy="1005078"/>
          </a:xfrm>
          <a:prstGeom prst="rect">
            <a:avLst/>
          </a:prstGeom>
        </p:spPr>
        <p:txBody>
          <a:bodyPr anchor="t" rtlCol="false" tIns="0" lIns="0" bIns="0" rIns="0">
            <a:spAutoFit/>
          </a:bodyPr>
          <a:lstStyle/>
          <a:p>
            <a:pPr algn="l">
              <a:lnSpc>
                <a:spcPts val="7776"/>
              </a:lnSpc>
            </a:pPr>
            <a:r>
              <a:rPr lang="en-US" sz="7200" spc="237">
                <a:solidFill>
                  <a:srgbClr val="FFFFFF"/>
                </a:solidFill>
                <a:latin typeface="Dream Avenue"/>
                <a:ea typeface="Dream Avenue"/>
                <a:cs typeface="Dream Avenue"/>
                <a:sym typeface="Dream Avenue"/>
              </a:rPr>
              <a:t>CASE STUDY</a:t>
            </a:r>
          </a:p>
        </p:txBody>
      </p:sp>
      <p:sp>
        <p:nvSpPr>
          <p:cNvPr name="TextBox 8" id="8"/>
          <p:cNvSpPr txBox="true"/>
          <p:nvPr/>
        </p:nvSpPr>
        <p:spPr>
          <a:xfrm rot="0">
            <a:off x="3005080" y="753725"/>
            <a:ext cx="13493149" cy="1251132"/>
          </a:xfrm>
          <a:prstGeom prst="rect">
            <a:avLst/>
          </a:prstGeom>
        </p:spPr>
        <p:txBody>
          <a:bodyPr anchor="t" rtlCol="false" tIns="0" lIns="0" bIns="0" rIns="0">
            <a:spAutoFit/>
          </a:bodyPr>
          <a:lstStyle/>
          <a:p>
            <a:pPr algn="l" marL="0" indent="0" lvl="0">
              <a:lnSpc>
                <a:spcPts val="5064"/>
              </a:lnSpc>
              <a:spcBef>
                <a:spcPct val="0"/>
              </a:spcBef>
            </a:pPr>
            <a:r>
              <a:rPr lang="en-US" b="true" sz="3617">
                <a:solidFill>
                  <a:srgbClr val="010101"/>
                </a:solidFill>
                <a:latin typeface="Lora Bold"/>
                <a:ea typeface="Lora Bold"/>
                <a:cs typeface="Lora Bold"/>
                <a:sym typeface="Lora Bold"/>
              </a:rPr>
              <a:t>The Delhi Gang Rape and Its Impact on Child                                          Sexual Abuse Laws (2012)</a:t>
            </a:r>
          </a:p>
        </p:txBody>
      </p:sp>
      <p:sp>
        <p:nvSpPr>
          <p:cNvPr name="TextBox 9" id="9"/>
          <p:cNvSpPr txBox="true"/>
          <p:nvPr/>
        </p:nvSpPr>
        <p:spPr>
          <a:xfrm rot="0">
            <a:off x="3005080" y="2173147"/>
            <a:ext cx="14254220" cy="7493634"/>
          </a:xfrm>
          <a:prstGeom prst="rect">
            <a:avLst/>
          </a:prstGeom>
        </p:spPr>
        <p:txBody>
          <a:bodyPr anchor="t" rtlCol="false" tIns="0" lIns="0" bIns="0" rIns="0">
            <a:spAutoFit/>
          </a:bodyPr>
          <a:lstStyle/>
          <a:p>
            <a:pPr algn="l">
              <a:lnSpc>
                <a:spcPts val="2380"/>
              </a:lnSpc>
            </a:pPr>
            <a:r>
              <a:rPr lang="en-US" sz="1700" b="true">
                <a:solidFill>
                  <a:srgbClr val="000000"/>
                </a:solidFill>
                <a:latin typeface="Lora Bold"/>
                <a:ea typeface="Lora Bold"/>
                <a:cs typeface="Lora Bold"/>
                <a:sym typeface="Lora Bold"/>
              </a:rPr>
              <a:t>Trial and Sentencing</a:t>
            </a:r>
          </a:p>
          <a:p>
            <a:pPr algn="l">
              <a:lnSpc>
                <a:spcPts val="2380"/>
              </a:lnSpc>
            </a:pPr>
            <a:r>
              <a:rPr lang="en-US" sz="1700">
                <a:solidFill>
                  <a:srgbClr val="000000"/>
                </a:solidFill>
                <a:latin typeface="Lora"/>
                <a:ea typeface="Lora"/>
                <a:cs typeface="Lora"/>
                <a:sym typeface="Lora"/>
              </a:rPr>
              <a:t>The five adult accused were tried in a fast-track court. On September 10, 2013, Pawan Gupta, Vinay Sharma, Akshay Thakur, and Mukesh Singh were found guilty of rape and murder. Three days later, they were sentenced to death. The Delhi High Court upheld the death sentence on March 13, 2014.</a:t>
            </a:r>
          </a:p>
          <a:p>
            <a:pPr algn="l">
              <a:lnSpc>
                <a:spcPts val="1260"/>
              </a:lnSpc>
            </a:pPr>
          </a:p>
          <a:p>
            <a:pPr algn="l">
              <a:lnSpc>
                <a:spcPts val="2380"/>
              </a:lnSpc>
            </a:pPr>
            <a:r>
              <a:rPr lang="en-US" sz="1700">
                <a:solidFill>
                  <a:srgbClr val="000000"/>
                </a:solidFill>
                <a:latin typeface="Lora"/>
                <a:ea typeface="Lora"/>
                <a:cs typeface="Lora"/>
                <a:sym typeface="Lora"/>
              </a:rPr>
              <a:t>The juvenile accused, due to his age, was tried separately under juvenile laws and received the maximum sentence of three years in a reform home.</a:t>
            </a:r>
          </a:p>
          <a:p>
            <a:pPr algn="l">
              <a:lnSpc>
                <a:spcPts val="2380"/>
              </a:lnSpc>
            </a:pPr>
          </a:p>
          <a:p>
            <a:pPr algn="l">
              <a:lnSpc>
                <a:spcPts val="2380"/>
              </a:lnSpc>
            </a:pPr>
            <a:r>
              <a:rPr lang="en-US" sz="1700" b="true">
                <a:solidFill>
                  <a:srgbClr val="000000"/>
                </a:solidFill>
                <a:latin typeface="Lora Bold"/>
                <a:ea typeface="Lora Bold"/>
                <a:cs typeface="Lora Bold"/>
                <a:sym typeface="Lora Bold"/>
              </a:rPr>
              <a:t>Legal and Societal Impact</a:t>
            </a:r>
          </a:p>
          <a:p>
            <a:pPr algn="l">
              <a:lnSpc>
                <a:spcPts val="2380"/>
              </a:lnSpc>
            </a:pPr>
          </a:p>
          <a:p>
            <a:pPr algn="l">
              <a:lnSpc>
                <a:spcPts val="2380"/>
              </a:lnSpc>
            </a:pPr>
            <a:r>
              <a:rPr lang="en-US" sz="1700" b="true">
                <a:solidFill>
                  <a:srgbClr val="000000"/>
                </a:solidFill>
                <a:latin typeface="Lora Bold"/>
                <a:ea typeface="Lora Bold"/>
                <a:cs typeface="Lora Bold"/>
                <a:sym typeface="Lora Bold"/>
              </a:rPr>
              <a:t>The Protection of Children from Sexual Offences (POCSO) Act, 2012</a:t>
            </a:r>
          </a:p>
          <a:p>
            <a:pPr algn="l">
              <a:lnSpc>
                <a:spcPts val="2380"/>
              </a:lnSpc>
            </a:pPr>
            <a:r>
              <a:rPr lang="en-US" sz="1700">
                <a:solidFill>
                  <a:srgbClr val="000000"/>
                </a:solidFill>
                <a:latin typeface="Lora"/>
                <a:ea typeface="Lora"/>
                <a:cs typeface="Lora"/>
                <a:sym typeface="Lora"/>
              </a:rPr>
              <a:t>While the Nirbhaya case did not directly involve child sexual abuse, it underscored the gaps in India's legal system concerning sexual offenses. This led to the implementation of the POCSO Act, aimed at protecting minors from sexual violence. Key provisions included:</a:t>
            </a:r>
          </a:p>
          <a:p>
            <a:pPr algn="l">
              <a:lnSpc>
                <a:spcPts val="2380"/>
              </a:lnSpc>
            </a:pPr>
          </a:p>
          <a:p>
            <a:pPr algn="l">
              <a:lnSpc>
                <a:spcPts val="2380"/>
              </a:lnSpc>
            </a:pPr>
            <a:r>
              <a:rPr lang="en-US" sz="1700" b="true">
                <a:solidFill>
                  <a:srgbClr val="000000"/>
                </a:solidFill>
                <a:latin typeface="Lora Bold"/>
                <a:ea typeface="Lora Bold"/>
                <a:cs typeface="Lora Bold"/>
                <a:sym typeface="Lora Bold"/>
              </a:rPr>
              <a:t>Gender-neutral definitions of child sexual abuse.</a:t>
            </a:r>
          </a:p>
          <a:p>
            <a:pPr algn="l">
              <a:lnSpc>
                <a:spcPts val="2380"/>
              </a:lnSpc>
            </a:pPr>
            <a:r>
              <a:rPr lang="en-US" sz="1700">
                <a:solidFill>
                  <a:srgbClr val="000000"/>
                </a:solidFill>
                <a:latin typeface="Lora"/>
                <a:ea typeface="Lora"/>
                <a:cs typeface="Lora"/>
                <a:sym typeface="Lora"/>
              </a:rPr>
              <a:t>Mandatory reporting of sexual offenses involving children.</a:t>
            </a:r>
          </a:p>
          <a:p>
            <a:pPr algn="l">
              <a:lnSpc>
                <a:spcPts val="2380"/>
              </a:lnSpc>
            </a:pPr>
            <a:r>
              <a:rPr lang="en-US" sz="1700">
                <a:solidFill>
                  <a:srgbClr val="000000"/>
                </a:solidFill>
                <a:latin typeface="Lora"/>
                <a:ea typeface="Lora"/>
                <a:cs typeface="Lora"/>
                <a:sym typeface="Lora"/>
              </a:rPr>
              <a:t>The creation of special courts to handle cases involving minors and expedite </a:t>
            </a:r>
          </a:p>
          <a:p>
            <a:pPr algn="l">
              <a:lnSpc>
                <a:spcPts val="2380"/>
              </a:lnSpc>
            </a:pPr>
            <a:r>
              <a:rPr lang="en-US" sz="1700">
                <a:solidFill>
                  <a:srgbClr val="000000"/>
                </a:solidFill>
                <a:latin typeface="Lora"/>
                <a:ea typeface="Lora"/>
                <a:cs typeface="Lora"/>
                <a:sym typeface="Lora"/>
              </a:rPr>
              <a:t>trials.</a:t>
            </a:r>
          </a:p>
          <a:p>
            <a:pPr algn="l">
              <a:lnSpc>
                <a:spcPts val="2380"/>
              </a:lnSpc>
            </a:pPr>
          </a:p>
          <a:p>
            <a:pPr algn="l">
              <a:lnSpc>
                <a:spcPts val="2380"/>
              </a:lnSpc>
            </a:pPr>
            <a:r>
              <a:rPr lang="en-US" sz="1700" b="true">
                <a:solidFill>
                  <a:srgbClr val="000000"/>
                </a:solidFill>
                <a:latin typeface="Lora Bold"/>
                <a:ea typeface="Lora Bold"/>
                <a:cs typeface="Lora Bold"/>
                <a:sym typeface="Lora Bold"/>
              </a:rPr>
              <a:t>2. Criminal Law (Amendment) Act, 2013</a:t>
            </a:r>
          </a:p>
          <a:p>
            <a:pPr algn="l">
              <a:lnSpc>
                <a:spcPts val="2380"/>
              </a:lnSpc>
            </a:pPr>
            <a:r>
              <a:rPr lang="en-US" sz="1700">
                <a:solidFill>
                  <a:srgbClr val="000000"/>
                </a:solidFill>
                <a:latin typeface="Lora"/>
                <a:ea typeface="Lora"/>
                <a:cs typeface="Lora"/>
                <a:sym typeface="Lora"/>
              </a:rPr>
              <a:t>In response to the public outcry following the Nirbhaya case, the Criminal Law (Amendment) Act of 2013 was passed. </a:t>
            </a:r>
          </a:p>
          <a:p>
            <a:pPr algn="l">
              <a:lnSpc>
                <a:spcPts val="2380"/>
              </a:lnSpc>
            </a:pPr>
            <a:r>
              <a:rPr lang="en-US" sz="1700">
                <a:solidFill>
                  <a:srgbClr val="000000"/>
                </a:solidFill>
                <a:latin typeface="Lora"/>
                <a:ea typeface="Lora"/>
                <a:cs typeface="Lora"/>
                <a:sym typeface="Lora"/>
              </a:rPr>
              <a:t>The act:</a:t>
            </a:r>
          </a:p>
          <a:p>
            <a:pPr algn="l">
              <a:lnSpc>
                <a:spcPts val="2380"/>
              </a:lnSpc>
            </a:pPr>
            <a:r>
              <a:rPr lang="en-US" sz="1700">
                <a:solidFill>
                  <a:srgbClr val="000000"/>
                </a:solidFill>
                <a:latin typeface="Lora"/>
                <a:ea typeface="Lora"/>
                <a:cs typeface="Lora"/>
                <a:sym typeface="Lora"/>
              </a:rPr>
              <a:t>Broadened the definition of sexual assault to include non-penetrative acts.</a:t>
            </a:r>
          </a:p>
          <a:p>
            <a:pPr algn="l">
              <a:lnSpc>
                <a:spcPts val="2380"/>
              </a:lnSpc>
            </a:pPr>
            <a:r>
              <a:rPr lang="en-US" sz="1700">
                <a:solidFill>
                  <a:srgbClr val="000000"/>
                </a:solidFill>
                <a:latin typeface="Lora"/>
                <a:ea typeface="Lora"/>
                <a:cs typeface="Lora"/>
                <a:sym typeface="Lora"/>
              </a:rPr>
              <a:t>Introduced harsher punishments for sexual offenders, including death sentences in the most egregious cases.</a:t>
            </a:r>
          </a:p>
          <a:p>
            <a:pPr algn="l">
              <a:lnSpc>
                <a:spcPts val="2380"/>
              </a:lnSpc>
            </a:pPr>
            <a:r>
              <a:rPr lang="en-US" sz="1700">
                <a:solidFill>
                  <a:srgbClr val="000000"/>
                </a:solidFill>
                <a:latin typeface="Lora"/>
                <a:ea typeface="Lora"/>
                <a:cs typeface="Lora"/>
                <a:sym typeface="Lora"/>
              </a:rPr>
              <a:t>Criminalized new offenses such as stalking, voyeurism, and acid attacks.</a:t>
            </a:r>
          </a:p>
          <a:p>
            <a:pPr algn="l">
              <a:lnSpc>
                <a:spcPts val="2100"/>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877281" y="0"/>
            <a:ext cx="3088591" cy="10287000"/>
            <a:chOff x="0" y="0"/>
            <a:chExt cx="813456" cy="2709333"/>
          </a:xfrm>
        </p:grpSpPr>
        <p:sp>
          <p:nvSpPr>
            <p:cNvPr name="Freeform 3" id="3"/>
            <p:cNvSpPr/>
            <p:nvPr/>
          </p:nvSpPr>
          <p:spPr>
            <a:xfrm flipH="false" flipV="false" rot="0">
              <a:off x="0" y="0"/>
              <a:ext cx="813456" cy="2709333"/>
            </a:xfrm>
            <a:custGeom>
              <a:avLst/>
              <a:gdLst/>
              <a:ahLst/>
              <a:cxnLst/>
              <a:rect r="r" b="b" t="t" l="l"/>
              <a:pathLst>
                <a:path h="2709333" w="813456">
                  <a:moveTo>
                    <a:pt x="0" y="0"/>
                  </a:moveTo>
                  <a:lnTo>
                    <a:pt x="813456" y="0"/>
                  </a:lnTo>
                  <a:lnTo>
                    <a:pt x="813456" y="2709333"/>
                  </a:lnTo>
                  <a:lnTo>
                    <a:pt x="0" y="2709333"/>
                  </a:lnTo>
                  <a:close/>
                </a:path>
              </a:pathLst>
            </a:custGeom>
            <a:solidFill>
              <a:srgbClr val="17726D"/>
            </a:solidFill>
            <a:ln cap="sq">
              <a:noFill/>
              <a:prstDash val="solid"/>
              <a:miter/>
            </a:ln>
          </p:spPr>
        </p:sp>
        <p:sp>
          <p:nvSpPr>
            <p:cNvPr name="TextBox 4" id="4"/>
            <p:cNvSpPr txBox="true"/>
            <p:nvPr/>
          </p:nvSpPr>
          <p:spPr>
            <a:xfrm>
              <a:off x="0" y="-28575"/>
              <a:ext cx="813456" cy="2737908"/>
            </a:xfrm>
            <a:prstGeom prst="rect">
              <a:avLst/>
            </a:prstGeom>
          </p:spPr>
          <p:txBody>
            <a:bodyPr anchor="ctr" rtlCol="false" tIns="50800" lIns="50800" bIns="50800" rIns="50800"/>
            <a:lstStyle/>
            <a:p>
              <a:pPr algn="ctr">
                <a:lnSpc>
                  <a:spcPts val="2852"/>
                </a:lnSpc>
              </a:pPr>
            </a:p>
          </p:txBody>
        </p:sp>
      </p:grpSp>
      <p:sp>
        <p:nvSpPr>
          <p:cNvPr name="Freeform 5" id="5"/>
          <p:cNvSpPr/>
          <p:nvPr/>
        </p:nvSpPr>
        <p:spPr>
          <a:xfrm flipH="false" flipV="false" rot="0">
            <a:off x="-3725255" y="7105272"/>
            <a:ext cx="7450509" cy="7450509"/>
          </a:xfrm>
          <a:custGeom>
            <a:avLst/>
            <a:gdLst/>
            <a:ahLst/>
            <a:cxnLst/>
            <a:rect r="r" b="b" t="t" l="l"/>
            <a:pathLst>
              <a:path h="7450509" w="7450509">
                <a:moveTo>
                  <a:pt x="0" y="0"/>
                </a:moveTo>
                <a:lnTo>
                  <a:pt x="7450510" y="0"/>
                </a:lnTo>
                <a:lnTo>
                  <a:pt x="7450510" y="7450510"/>
                </a:lnTo>
                <a:lnTo>
                  <a:pt x="0" y="7450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706625" y="-4304799"/>
            <a:ext cx="7450509" cy="7450509"/>
          </a:xfrm>
          <a:custGeom>
            <a:avLst/>
            <a:gdLst/>
            <a:ahLst/>
            <a:cxnLst/>
            <a:rect r="r" b="b" t="t" l="l"/>
            <a:pathLst>
              <a:path h="7450509" w="7450509">
                <a:moveTo>
                  <a:pt x="0" y="0"/>
                </a:moveTo>
                <a:lnTo>
                  <a:pt x="7450509" y="0"/>
                </a:lnTo>
                <a:lnTo>
                  <a:pt x="7450509" y="7450509"/>
                </a:lnTo>
                <a:lnTo>
                  <a:pt x="0" y="7450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5400000">
            <a:off x="-5824184" y="526160"/>
            <a:ext cx="14158925" cy="1005078"/>
          </a:xfrm>
          <a:prstGeom prst="rect">
            <a:avLst/>
          </a:prstGeom>
        </p:spPr>
        <p:txBody>
          <a:bodyPr anchor="t" rtlCol="false" tIns="0" lIns="0" bIns="0" rIns="0">
            <a:spAutoFit/>
          </a:bodyPr>
          <a:lstStyle/>
          <a:p>
            <a:pPr algn="l">
              <a:lnSpc>
                <a:spcPts val="7776"/>
              </a:lnSpc>
            </a:pPr>
            <a:r>
              <a:rPr lang="en-US" sz="7200" spc="237">
                <a:solidFill>
                  <a:srgbClr val="FFFFFF"/>
                </a:solidFill>
                <a:latin typeface="Dream Avenue"/>
                <a:ea typeface="Dream Avenue"/>
                <a:cs typeface="Dream Avenue"/>
                <a:sym typeface="Dream Avenue"/>
              </a:rPr>
              <a:t>CASE STUDY</a:t>
            </a:r>
          </a:p>
        </p:txBody>
      </p:sp>
      <p:sp>
        <p:nvSpPr>
          <p:cNvPr name="TextBox 8" id="8"/>
          <p:cNvSpPr txBox="true"/>
          <p:nvPr/>
        </p:nvSpPr>
        <p:spPr>
          <a:xfrm rot="0">
            <a:off x="3005080" y="753725"/>
            <a:ext cx="13493149" cy="1251132"/>
          </a:xfrm>
          <a:prstGeom prst="rect">
            <a:avLst/>
          </a:prstGeom>
        </p:spPr>
        <p:txBody>
          <a:bodyPr anchor="t" rtlCol="false" tIns="0" lIns="0" bIns="0" rIns="0">
            <a:spAutoFit/>
          </a:bodyPr>
          <a:lstStyle/>
          <a:p>
            <a:pPr algn="l" marL="0" indent="0" lvl="0">
              <a:lnSpc>
                <a:spcPts val="5064"/>
              </a:lnSpc>
              <a:spcBef>
                <a:spcPct val="0"/>
              </a:spcBef>
            </a:pPr>
            <a:r>
              <a:rPr lang="en-US" b="true" sz="3617">
                <a:solidFill>
                  <a:srgbClr val="010101"/>
                </a:solidFill>
                <a:latin typeface="Lora Bold"/>
                <a:ea typeface="Lora Bold"/>
                <a:cs typeface="Lora Bold"/>
                <a:sym typeface="Lora Bold"/>
              </a:rPr>
              <a:t>The Delhi Gang Rape and Its Impact on Child                                          Sexual Abuse Laws (2012)</a:t>
            </a:r>
          </a:p>
        </p:txBody>
      </p:sp>
      <p:sp>
        <p:nvSpPr>
          <p:cNvPr name="TextBox 9" id="9"/>
          <p:cNvSpPr txBox="true"/>
          <p:nvPr/>
        </p:nvSpPr>
        <p:spPr>
          <a:xfrm rot="0">
            <a:off x="3005080" y="2905760"/>
            <a:ext cx="14254220" cy="6352540"/>
          </a:xfrm>
          <a:prstGeom prst="rect">
            <a:avLst/>
          </a:prstGeom>
        </p:spPr>
        <p:txBody>
          <a:bodyPr anchor="t" rtlCol="false" tIns="0" lIns="0" bIns="0" rIns="0">
            <a:spAutoFit/>
          </a:bodyPr>
          <a:lstStyle/>
          <a:p>
            <a:pPr algn="l">
              <a:lnSpc>
                <a:spcPts val="3360"/>
              </a:lnSpc>
            </a:pPr>
            <a:r>
              <a:rPr lang="en-US" sz="2400" b="true">
                <a:solidFill>
                  <a:srgbClr val="000000"/>
                </a:solidFill>
                <a:latin typeface="Lora Bold"/>
                <a:ea typeface="Lora Bold"/>
                <a:cs typeface="Lora Bold"/>
                <a:sym typeface="Lora Bold"/>
              </a:rPr>
              <a:t>Impact on Society</a:t>
            </a:r>
          </a:p>
          <a:p>
            <a:pPr algn="l">
              <a:lnSpc>
                <a:spcPts val="3360"/>
              </a:lnSpc>
            </a:pPr>
          </a:p>
          <a:p>
            <a:pPr algn="l">
              <a:lnSpc>
                <a:spcPts val="3360"/>
              </a:lnSpc>
            </a:pPr>
            <a:r>
              <a:rPr lang="en-US" sz="2400">
                <a:solidFill>
                  <a:srgbClr val="000000"/>
                </a:solidFill>
                <a:latin typeface="Lora"/>
                <a:ea typeface="Lora"/>
                <a:cs typeface="Lora"/>
                <a:sym typeface="Lora"/>
              </a:rPr>
              <a:t>The Nirbhaya case sparked a nationwide movement demanding justice for </a:t>
            </a:r>
          </a:p>
          <a:p>
            <a:pPr algn="l">
              <a:lnSpc>
                <a:spcPts val="3360"/>
              </a:lnSpc>
            </a:pPr>
            <a:r>
              <a:rPr lang="en-US" sz="2400">
                <a:solidFill>
                  <a:srgbClr val="000000"/>
                </a:solidFill>
                <a:latin typeface="Lora"/>
                <a:ea typeface="Lora"/>
                <a:cs typeface="Lora"/>
                <a:sym typeface="Lora"/>
              </a:rPr>
              <a:t>victims of sexual violence and greater safety for women. Protests and candlelight vigils were held across the country, with citizens demanding stricter laws, faster trials, and a change in societal attitudes toward women. The case became a </a:t>
            </a:r>
          </a:p>
          <a:p>
            <a:pPr algn="l">
              <a:lnSpc>
                <a:spcPts val="3360"/>
              </a:lnSpc>
            </a:pPr>
            <a:r>
              <a:rPr lang="en-US" sz="2400">
                <a:solidFill>
                  <a:srgbClr val="000000"/>
                </a:solidFill>
                <a:latin typeface="Lora"/>
                <a:ea typeface="Lora"/>
                <a:cs typeface="Lora"/>
                <a:sym typeface="Lora"/>
              </a:rPr>
              <a:t>catalyst for legal reform, leading to an overhaul of India's rape laws and more </a:t>
            </a:r>
          </a:p>
          <a:p>
            <a:pPr algn="l">
              <a:lnSpc>
                <a:spcPts val="3360"/>
              </a:lnSpc>
            </a:pPr>
            <a:r>
              <a:rPr lang="en-US" sz="2400">
                <a:solidFill>
                  <a:srgbClr val="000000"/>
                </a:solidFill>
                <a:latin typeface="Lora"/>
                <a:ea typeface="Lora"/>
                <a:cs typeface="Lora"/>
                <a:sym typeface="Lora"/>
              </a:rPr>
              <a:t>robust protections for women and children.</a:t>
            </a:r>
          </a:p>
          <a:p>
            <a:pPr algn="l">
              <a:lnSpc>
                <a:spcPts val="3360"/>
              </a:lnSpc>
            </a:pPr>
          </a:p>
          <a:p>
            <a:pPr algn="l">
              <a:lnSpc>
                <a:spcPts val="3360"/>
              </a:lnSpc>
            </a:pPr>
            <a:r>
              <a:rPr lang="en-US" sz="2400">
                <a:solidFill>
                  <a:srgbClr val="000000"/>
                </a:solidFill>
                <a:latin typeface="Lora"/>
                <a:ea typeface="Lora"/>
                <a:cs typeface="Lora"/>
                <a:sym typeface="Lora"/>
              </a:rPr>
              <a:t>The case also highlighted the need for cultural and societal shifts in how sexual violence is perceived and addressed. Public discourse around the protection of minors from sexual abuse gained momentum, leading to greater awareness and changes in policy aimed at safeguarding the most vulnerable members of society.</a:t>
            </a:r>
          </a:p>
          <a:p>
            <a:pPr algn="l">
              <a:lnSpc>
                <a:spcPts val="3360"/>
              </a:lnSpc>
            </a:pPr>
          </a:p>
          <a:p>
            <a:pPr algn="l">
              <a:lnSpc>
                <a:spcPts val="4060"/>
              </a:lnSpc>
            </a:pP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510867" y="457494"/>
            <a:ext cx="9777133" cy="1495425"/>
            <a:chOff x="0" y="0"/>
            <a:chExt cx="2575047" cy="393857"/>
          </a:xfrm>
        </p:grpSpPr>
        <p:sp>
          <p:nvSpPr>
            <p:cNvPr name="Freeform 3" id="3"/>
            <p:cNvSpPr/>
            <p:nvPr/>
          </p:nvSpPr>
          <p:spPr>
            <a:xfrm flipH="false" flipV="false" rot="0">
              <a:off x="0" y="0"/>
              <a:ext cx="2575047" cy="393857"/>
            </a:xfrm>
            <a:custGeom>
              <a:avLst/>
              <a:gdLst/>
              <a:ahLst/>
              <a:cxnLst/>
              <a:rect r="r" b="b" t="t" l="l"/>
              <a:pathLst>
                <a:path h="393857" w="2575047">
                  <a:moveTo>
                    <a:pt x="0" y="0"/>
                  </a:moveTo>
                  <a:lnTo>
                    <a:pt x="2575047" y="0"/>
                  </a:lnTo>
                  <a:lnTo>
                    <a:pt x="2575047" y="393857"/>
                  </a:lnTo>
                  <a:lnTo>
                    <a:pt x="0" y="393857"/>
                  </a:lnTo>
                  <a:close/>
                </a:path>
              </a:pathLst>
            </a:custGeom>
            <a:solidFill>
              <a:srgbClr val="17726D"/>
            </a:solidFill>
          </p:spPr>
        </p:sp>
        <p:sp>
          <p:nvSpPr>
            <p:cNvPr name="TextBox 4" id="4"/>
            <p:cNvSpPr txBox="true"/>
            <p:nvPr/>
          </p:nvSpPr>
          <p:spPr>
            <a:xfrm>
              <a:off x="0" y="-47625"/>
              <a:ext cx="2575047" cy="441482"/>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516967" y="7065996"/>
            <a:ext cx="4384608" cy="43846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8" id="8"/>
          <p:cNvSpPr txBox="true"/>
          <p:nvPr/>
        </p:nvSpPr>
        <p:spPr>
          <a:xfrm rot="0">
            <a:off x="697070" y="533694"/>
            <a:ext cx="7670922" cy="1577341"/>
          </a:xfrm>
          <a:prstGeom prst="rect">
            <a:avLst/>
          </a:prstGeom>
        </p:spPr>
        <p:txBody>
          <a:bodyPr anchor="t" rtlCol="false" tIns="0" lIns="0" bIns="0" rIns="0">
            <a:spAutoFit/>
          </a:bodyPr>
          <a:lstStyle/>
          <a:p>
            <a:pPr algn="l">
              <a:lnSpc>
                <a:spcPts val="6090"/>
              </a:lnSpc>
            </a:pPr>
            <a:r>
              <a:rPr lang="en-US" sz="5800">
                <a:solidFill>
                  <a:srgbClr val="17726D"/>
                </a:solidFill>
                <a:latin typeface="Dream Avenue"/>
                <a:ea typeface="Dream Avenue"/>
                <a:cs typeface="Dream Avenue"/>
                <a:sym typeface="Dream Avenue"/>
              </a:rPr>
              <a:t>PHYSCHOLOGY AND IMPACTS</a:t>
            </a:r>
          </a:p>
        </p:txBody>
      </p:sp>
      <p:sp>
        <p:nvSpPr>
          <p:cNvPr name="TextBox 9" id="9"/>
          <p:cNvSpPr txBox="true"/>
          <p:nvPr/>
        </p:nvSpPr>
        <p:spPr>
          <a:xfrm rot="0">
            <a:off x="8735853" y="2336068"/>
            <a:ext cx="9327162" cy="7177895"/>
          </a:xfrm>
          <a:prstGeom prst="rect">
            <a:avLst/>
          </a:prstGeom>
        </p:spPr>
        <p:txBody>
          <a:bodyPr anchor="t" rtlCol="false" tIns="0" lIns="0" bIns="0" rIns="0">
            <a:spAutoFit/>
          </a:bodyPr>
          <a:lstStyle/>
          <a:p>
            <a:pPr algn="just">
              <a:lnSpc>
                <a:spcPts val="3987"/>
              </a:lnSpc>
            </a:pPr>
            <a:r>
              <a:rPr lang="en-US" sz="2345" b="true">
                <a:solidFill>
                  <a:srgbClr val="000000"/>
                </a:solidFill>
                <a:latin typeface="Lora Bold"/>
                <a:ea typeface="Lora Bold"/>
                <a:cs typeface="Lora Bold"/>
                <a:sym typeface="Lora Bold"/>
              </a:rPr>
              <a:t>3. Anxiety Disorders</a:t>
            </a:r>
          </a:p>
          <a:p>
            <a:pPr algn="just">
              <a:lnSpc>
                <a:spcPts val="3987"/>
              </a:lnSpc>
            </a:pPr>
            <a:r>
              <a:rPr lang="en-US" sz="2345">
                <a:solidFill>
                  <a:srgbClr val="000000"/>
                </a:solidFill>
                <a:latin typeface="Lora"/>
                <a:ea typeface="Lora"/>
                <a:cs typeface="Lora"/>
                <a:sym typeface="Lora"/>
              </a:rPr>
              <a:t>Survivors may develop generalized anxiety, panic attacks, or phobias related to situations reminiscent of the assault.</a:t>
            </a:r>
          </a:p>
          <a:p>
            <a:pPr algn="just">
              <a:lnSpc>
                <a:spcPts val="3987"/>
              </a:lnSpc>
            </a:pPr>
            <a:r>
              <a:rPr lang="en-US" sz="2345">
                <a:solidFill>
                  <a:srgbClr val="000000"/>
                </a:solidFill>
                <a:latin typeface="Lora"/>
                <a:ea typeface="Lora"/>
                <a:cs typeface="Lora"/>
                <a:sym typeface="Lora"/>
              </a:rPr>
              <a:t>Increased feelings of fear and vulnerability are common.</a:t>
            </a:r>
          </a:p>
          <a:p>
            <a:pPr algn="just">
              <a:lnSpc>
                <a:spcPts val="679"/>
              </a:lnSpc>
            </a:pPr>
          </a:p>
          <a:p>
            <a:pPr algn="just">
              <a:lnSpc>
                <a:spcPts val="3987"/>
              </a:lnSpc>
            </a:pPr>
            <a:r>
              <a:rPr lang="en-US" sz="2345" b="true">
                <a:solidFill>
                  <a:srgbClr val="000000"/>
                </a:solidFill>
                <a:latin typeface="Lora Bold"/>
                <a:ea typeface="Lora Bold"/>
                <a:cs typeface="Lora Bold"/>
                <a:sym typeface="Lora Bold"/>
              </a:rPr>
              <a:t>4. Self-Blame and Guilt</a:t>
            </a:r>
          </a:p>
          <a:p>
            <a:pPr algn="just">
              <a:lnSpc>
                <a:spcPts val="3987"/>
              </a:lnSpc>
            </a:pPr>
            <a:r>
              <a:rPr lang="en-US" sz="2345">
                <a:solidFill>
                  <a:srgbClr val="000000"/>
                </a:solidFill>
                <a:latin typeface="Lora"/>
                <a:ea typeface="Lora"/>
                <a:cs typeface="Lora"/>
                <a:sym typeface="Lora"/>
              </a:rPr>
              <a:t>Many survivors internalize the experience, feeling responsible for what happened, even when they are not at fault.</a:t>
            </a:r>
          </a:p>
          <a:p>
            <a:pPr algn="just">
              <a:lnSpc>
                <a:spcPts val="3987"/>
              </a:lnSpc>
            </a:pPr>
            <a:r>
              <a:rPr lang="en-US" sz="2345">
                <a:solidFill>
                  <a:srgbClr val="000000"/>
                </a:solidFill>
                <a:latin typeface="Lora"/>
                <a:ea typeface="Lora"/>
                <a:cs typeface="Lora"/>
                <a:sym typeface="Lora"/>
              </a:rPr>
              <a:t>This can lead to feelings of guilt and shame, which may hinder recovery.</a:t>
            </a:r>
          </a:p>
          <a:p>
            <a:pPr algn="just">
              <a:lnSpc>
                <a:spcPts val="679"/>
              </a:lnSpc>
            </a:pPr>
          </a:p>
          <a:p>
            <a:pPr algn="just">
              <a:lnSpc>
                <a:spcPts val="3987"/>
              </a:lnSpc>
            </a:pPr>
            <a:r>
              <a:rPr lang="en-US" sz="2345" b="true">
                <a:solidFill>
                  <a:srgbClr val="000000"/>
                </a:solidFill>
                <a:latin typeface="Lora Bold"/>
                <a:ea typeface="Lora Bold"/>
                <a:cs typeface="Lora Bold"/>
                <a:sym typeface="Lora Bold"/>
              </a:rPr>
              <a:t>5. Trust Issues</a:t>
            </a:r>
          </a:p>
          <a:p>
            <a:pPr algn="just">
              <a:lnSpc>
                <a:spcPts val="3987"/>
              </a:lnSpc>
            </a:pPr>
            <a:r>
              <a:rPr lang="en-US" sz="2345">
                <a:solidFill>
                  <a:srgbClr val="000000"/>
                </a:solidFill>
                <a:latin typeface="Lora"/>
                <a:ea typeface="Lora"/>
                <a:cs typeface="Lora"/>
                <a:sym typeface="Lora"/>
              </a:rPr>
              <a:t>Survivors often struggle with trust in others, particularly in relationships. This can lead to difficulties in forming new connections or maintaining existing ones.</a:t>
            </a:r>
          </a:p>
          <a:p>
            <a:pPr algn="just" marL="0" indent="0" lvl="0">
              <a:lnSpc>
                <a:spcPts val="3987"/>
              </a:lnSpc>
            </a:pPr>
            <a:r>
              <a:rPr lang="en-US" sz="2345">
                <a:solidFill>
                  <a:srgbClr val="000000"/>
                </a:solidFill>
                <a:latin typeface="Lora"/>
                <a:ea typeface="Lora"/>
                <a:cs typeface="Lora"/>
                <a:sym typeface="Lora"/>
              </a:rPr>
              <a:t>Fear of intimacy or vulnerability is common.</a:t>
            </a:r>
          </a:p>
        </p:txBody>
      </p:sp>
      <p:sp>
        <p:nvSpPr>
          <p:cNvPr name="TextBox 10" id="10"/>
          <p:cNvSpPr txBox="true"/>
          <p:nvPr/>
        </p:nvSpPr>
        <p:spPr>
          <a:xfrm rot="0">
            <a:off x="516398" y="2015784"/>
            <a:ext cx="7676854" cy="8067679"/>
          </a:xfrm>
          <a:prstGeom prst="rect">
            <a:avLst/>
          </a:prstGeom>
        </p:spPr>
        <p:txBody>
          <a:bodyPr anchor="t" rtlCol="false" tIns="0" lIns="0" bIns="0" rIns="0">
            <a:spAutoFit/>
          </a:bodyPr>
          <a:lstStyle/>
          <a:p>
            <a:pPr algn="just">
              <a:lnSpc>
                <a:spcPts val="3740"/>
              </a:lnSpc>
            </a:pPr>
            <a:r>
              <a:rPr lang="en-US" sz="2200">
                <a:solidFill>
                  <a:srgbClr val="000000"/>
                </a:solidFill>
                <a:latin typeface="Lora"/>
                <a:ea typeface="Lora"/>
                <a:cs typeface="Lora"/>
                <a:sym typeface="Lora"/>
              </a:rPr>
              <a:t>The psychological impacts of sexual assault or rape can be profound and long-lasting. Survivors may experience a wide range of emotional and psychological effects, which can vary based on individual circumstances, support systems, and coping mechanisms. Here are some common psychological impacts:</a:t>
            </a:r>
          </a:p>
          <a:p>
            <a:pPr algn="just">
              <a:lnSpc>
                <a:spcPts val="3740"/>
              </a:lnSpc>
            </a:pPr>
          </a:p>
          <a:p>
            <a:pPr algn="just">
              <a:lnSpc>
                <a:spcPts val="3740"/>
              </a:lnSpc>
            </a:pPr>
            <a:r>
              <a:rPr lang="en-US" sz="2200" b="true">
                <a:solidFill>
                  <a:srgbClr val="000000"/>
                </a:solidFill>
                <a:latin typeface="Lora Bold"/>
                <a:ea typeface="Lora Bold"/>
                <a:cs typeface="Lora Bold"/>
                <a:sym typeface="Lora Bold"/>
              </a:rPr>
              <a:t>1. Post-Traumatic Stress Disorder (PTSD)</a:t>
            </a:r>
          </a:p>
          <a:p>
            <a:pPr algn="just">
              <a:lnSpc>
                <a:spcPts val="3740"/>
              </a:lnSpc>
            </a:pPr>
            <a:r>
              <a:rPr lang="en-US" sz="2200">
                <a:solidFill>
                  <a:srgbClr val="000000"/>
                </a:solidFill>
                <a:latin typeface="Lora"/>
                <a:ea typeface="Lora"/>
                <a:cs typeface="Lora"/>
                <a:sym typeface="Lora"/>
              </a:rPr>
              <a:t>Survivors may experience flashbacks, nightmares, and severe anxiety related to the trauma.</a:t>
            </a:r>
          </a:p>
          <a:p>
            <a:pPr algn="just">
              <a:lnSpc>
                <a:spcPts val="3740"/>
              </a:lnSpc>
            </a:pPr>
            <a:r>
              <a:rPr lang="en-US" sz="2200">
                <a:solidFill>
                  <a:srgbClr val="000000"/>
                </a:solidFill>
                <a:latin typeface="Lora"/>
                <a:ea typeface="Lora"/>
                <a:cs typeface="Lora"/>
                <a:sym typeface="Lora"/>
              </a:rPr>
              <a:t>Symptoms can include avoidance of reminders of the event, emotional numbness, and heightened alertness.</a:t>
            </a:r>
          </a:p>
          <a:p>
            <a:pPr algn="just">
              <a:lnSpc>
                <a:spcPts val="850"/>
              </a:lnSpc>
            </a:pPr>
          </a:p>
          <a:p>
            <a:pPr algn="just">
              <a:lnSpc>
                <a:spcPts val="3740"/>
              </a:lnSpc>
            </a:pPr>
            <a:r>
              <a:rPr lang="en-US" sz="2200" b="true">
                <a:solidFill>
                  <a:srgbClr val="000000"/>
                </a:solidFill>
                <a:latin typeface="Lora Bold"/>
                <a:ea typeface="Lora Bold"/>
                <a:cs typeface="Lora Bold"/>
                <a:sym typeface="Lora Bold"/>
              </a:rPr>
              <a:t>2. Depression</a:t>
            </a:r>
          </a:p>
          <a:p>
            <a:pPr algn="just">
              <a:lnSpc>
                <a:spcPts val="3740"/>
              </a:lnSpc>
            </a:pPr>
            <a:r>
              <a:rPr lang="en-US" sz="2200">
                <a:solidFill>
                  <a:srgbClr val="000000"/>
                </a:solidFill>
                <a:latin typeface="Lora"/>
                <a:ea typeface="Lora"/>
                <a:cs typeface="Lora"/>
                <a:sym typeface="Lora"/>
              </a:rPr>
              <a:t>Many survivors experience feelings of sadness, hopelessness, and worthlessness.</a:t>
            </a:r>
          </a:p>
          <a:p>
            <a:pPr algn="just" marL="0" indent="0" lvl="0">
              <a:lnSpc>
                <a:spcPts val="3740"/>
              </a:lnSpc>
            </a:pPr>
            <a:r>
              <a:rPr lang="en-US" sz="2200">
                <a:solidFill>
                  <a:srgbClr val="000000"/>
                </a:solidFill>
                <a:latin typeface="Lora"/>
                <a:ea typeface="Lora"/>
                <a:cs typeface="Lora"/>
                <a:sym typeface="Lora"/>
              </a:rPr>
              <a:t>Depression can lead to changes in sleep patterns, appetite, and loss of interest in activities once enjoyed.</a:t>
            </a:r>
          </a:p>
        </p:txBody>
      </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510867" y="457494"/>
            <a:ext cx="9777133" cy="1495425"/>
            <a:chOff x="0" y="0"/>
            <a:chExt cx="2575047" cy="393857"/>
          </a:xfrm>
        </p:grpSpPr>
        <p:sp>
          <p:nvSpPr>
            <p:cNvPr name="Freeform 3" id="3"/>
            <p:cNvSpPr/>
            <p:nvPr/>
          </p:nvSpPr>
          <p:spPr>
            <a:xfrm flipH="false" flipV="false" rot="0">
              <a:off x="0" y="0"/>
              <a:ext cx="2575047" cy="393857"/>
            </a:xfrm>
            <a:custGeom>
              <a:avLst/>
              <a:gdLst/>
              <a:ahLst/>
              <a:cxnLst/>
              <a:rect r="r" b="b" t="t" l="l"/>
              <a:pathLst>
                <a:path h="393857" w="2575047">
                  <a:moveTo>
                    <a:pt x="0" y="0"/>
                  </a:moveTo>
                  <a:lnTo>
                    <a:pt x="2575047" y="0"/>
                  </a:lnTo>
                  <a:lnTo>
                    <a:pt x="2575047" y="393857"/>
                  </a:lnTo>
                  <a:lnTo>
                    <a:pt x="0" y="393857"/>
                  </a:lnTo>
                  <a:close/>
                </a:path>
              </a:pathLst>
            </a:custGeom>
            <a:solidFill>
              <a:srgbClr val="17726D"/>
            </a:solidFill>
          </p:spPr>
        </p:sp>
        <p:sp>
          <p:nvSpPr>
            <p:cNvPr name="TextBox 4" id="4"/>
            <p:cNvSpPr txBox="true"/>
            <p:nvPr/>
          </p:nvSpPr>
          <p:spPr>
            <a:xfrm>
              <a:off x="0" y="-47625"/>
              <a:ext cx="2575047" cy="441482"/>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516967" y="7065996"/>
            <a:ext cx="4384608" cy="43846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8" id="8"/>
          <p:cNvSpPr txBox="true"/>
          <p:nvPr/>
        </p:nvSpPr>
        <p:spPr>
          <a:xfrm rot="0">
            <a:off x="697070" y="533694"/>
            <a:ext cx="7670922" cy="1577341"/>
          </a:xfrm>
          <a:prstGeom prst="rect">
            <a:avLst/>
          </a:prstGeom>
        </p:spPr>
        <p:txBody>
          <a:bodyPr anchor="t" rtlCol="false" tIns="0" lIns="0" bIns="0" rIns="0">
            <a:spAutoFit/>
          </a:bodyPr>
          <a:lstStyle/>
          <a:p>
            <a:pPr algn="l">
              <a:lnSpc>
                <a:spcPts val="6090"/>
              </a:lnSpc>
            </a:pPr>
            <a:r>
              <a:rPr lang="en-US" sz="5800">
                <a:solidFill>
                  <a:srgbClr val="17726D"/>
                </a:solidFill>
                <a:latin typeface="Dream Avenue"/>
                <a:ea typeface="Dream Avenue"/>
                <a:cs typeface="Dream Avenue"/>
                <a:sym typeface="Dream Avenue"/>
              </a:rPr>
              <a:t>PHYSCHOLOGY AND IMPACTS</a:t>
            </a:r>
          </a:p>
        </p:txBody>
      </p:sp>
      <p:grpSp>
        <p:nvGrpSpPr>
          <p:cNvPr name="Group 9" id="9"/>
          <p:cNvGrpSpPr/>
          <p:nvPr/>
        </p:nvGrpSpPr>
        <p:grpSpPr>
          <a:xfrm rot="0">
            <a:off x="348107" y="2665366"/>
            <a:ext cx="17591785" cy="6134100"/>
            <a:chOff x="0" y="0"/>
            <a:chExt cx="23455713" cy="8178799"/>
          </a:xfrm>
        </p:grpSpPr>
        <p:sp>
          <p:nvSpPr>
            <p:cNvPr name="TextBox 10" id="10"/>
            <p:cNvSpPr txBox="true"/>
            <p:nvPr/>
          </p:nvSpPr>
          <p:spPr>
            <a:xfrm rot="0">
              <a:off x="11019497" y="-104775"/>
              <a:ext cx="12436216" cy="7983386"/>
            </a:xfrm>
            <a:prstGeom prst="rect">
              <a:avLst/>
            </a:prstGeom>
          </p:spPr>
          <p:txBody>
            <a:bodyPr anchor="t" rtlCol="false" tIns="0" lIns="0" bIns="0" rIns="0">
              <a:spAutoFit/>
            </a:bodyPr>
            <a:lstStyle/>
            <a:p>
              <a:pPr algn="just">
                <a:lnSpc>
                  <a:spcPts val="3987"/>
                </a:lnSpc>
              </a:pPr>
              <a:r>
                <a:rPr lang="en-US" sz="2345" b="true">
                  <a:solidFill>
                    <a:srgbClr val="000000"/>
                  </a:solidFill>
                  <a:latin typeface="Lora Bold"/>
                  <a:ea typeface="Lora Bold"/>
                  <a:cs typeface="Lora Bold"/>
                  <a:sym typeface="Lora Bold"/>
                </a:rPr>
                <a:t>8. Substance Abuse</a:t>
              </a:r>
            </a:p>
            <a:p>
              <a:pPr algn="just">
                <a:lnSpc>
                  <a:spcPts val="3987"/>
                </a:lnSpc>
              </a:pPr>
              <a:r>
                <a:rPr lang="en-US" sz="2345">
                  <a:solidFill>
                    <a:srgbClr val="000000"/>
                  </a:solidFill>
                  <a:latin typeface="Lora"/>
                  <a:ea typeface="Lora"/>
                  <a:cs typeface="Lora"/>
                  <a:sym typeface="Lora"/>
                </a:rPr>
                <a:t>To cope with the psychological pain, some survivors may turn to alcohol or drugs, leading to potential substance abuse issues.</a:t>
              </a:r>
            </a:p>
            <a:p>
              <a:pPr algn="just">
                <a:lnSpc>
                  <a:spcPts val="3987"/>
                </a:lnSpc>
              </a:pPr>
            </a:p>
            <a:p>
              <a:pPr algn="just">
                <a:lnSpc>
                  <a:spcPts val="3987"/>
                </a:lnSpc>
              </a:pPr>
              <a:r>
                <a:rPr lang="en-US" sz="2345" b="true">
                  <a:solidFill>
                    <a:srgbClr val="000000"/>
                  </a:solidFill>
                  <a:latin typeface="Lora Bold"/>
                  <a:ea typeface="Lora Bold"/>
                  <a:cs typeface="Lora Bold"/>
                  <a:sym typeface="Lora Bold"/>
                </a:rPr>
                <a:t>9. Self-Harm</a:t>
              </a:r>
            </a:p>
            <a:p>
              <a:pPr algn="just">
                <a:lnSpc>
                  <a:spcPts val="3987"/>
                </a:lnSpc>
              </a:pPr>
              <a:r>
                <a:rPr lang="en-US" sz="2345">
                  <a:solidFill>
                    <a:srgbClr val="000000"/>
                  </a:solidFill>
                  <a:latin typeface="Lora"/>
                  <a:ea typeface="Lora"/>
                  <a:cs typeface="Lora"/>
                  <a:sym typeface="Lora"/>
                </a:rPr>
                <a:t>In some cases, individuals may resort to self-harm as a way to cope with emotional pain or as a form of punishment for themselves.</a:t>
              </a:r>
            </a:p>
            <a:p>
              <a:pPr algn="just">
                <a:lnSpc>
                  <a:spcPts val="3987"/>
                </a:lnSpc>
              </a:pPr>
            </a:p>
            <a:p>
              <a:pPr algn="just">
                <a:lnSpc>
                  <a:spcPts val="3987"/>
                </a:lnSpc>
              </a:pPr>
              <a:r>
                <a:rPr lang="en-US" sz="2345" b="true">
                  <a:solidFill>
                    <a:srgbClr val="000000"/>
                  </a:solidFill>
                  <a:latin typeface="Lora Bold"/>
                  <a:ea typeface="Lora Bold"/>
                  <a:cs typeface="Lora Bold"/>
                  <a:sym typeface="Lora Bold"/>
                </a:rPr>
                <a:t>10. Suicidal Thoughts and Behaviors</a:t>
              </a:r>
            </a:p>
            <a:p>
              <a:pPr algn="just" marL="0" indent="0" lvl="0">
                <a:lnSpc>
                  <a:spcPts val="3987"/>
                </a:lnSpc>
              </a:pPr>
              <a:r>
                <a:rPr lang="en-US" sz="2345">
                  <a:solidFill>
                    <a:srgbClr val="000000"/>
                  </a:solidFill>
                  <a:latin typeface="Lora"/>
                  <a:ea typeface="Lora"/>
                  <a:cs typeface="Lora"/>
                  <a:sym typeface="Lora"/>
                </a:rPr>
                <a:t>Survivors may experience suicidal ideation or attempts, particularly if they feel overwhelmed by their emotions or lack support.</a:t>
              </a:r>
            </a:p>
          </p:txBody>
        </p:sp>
        <p:sp>
          <p:nvSpPr>
            <p:cNvPr name="TextBox 11" id="11"/>
            <p:cNvSpPr txBox="true"/>
            <p:nvPr/>
          </p:nvSpPr>
          <p:spPr>
            <a:xfrm rot="0">
              <a:off x="0" y="-95250"/>
              <a:ext cx="10235805" cy="8274049"/>
            </a:xfrm>
            <a:prstGeom prst="rect">
              <a:avLst/>
            </a:prstGeom>
          </p:spPr>
          <p:txBody>
            <a:bodyPr anchor="t" rtlCol="false" tIns="0" lIns="0" bIns="0" rIns="0">
              <a:spAutoFit/>
            </a:bodyPr>
            <a:lstStyle/>
            <a:p>
              <a:pPr algn="just">
                <a:lnSpc>
                  <a:spcPts val="3570"/>
                </a:lnSpc>
              </a:pPr>
              <a:r>
                <a:rPr lang="en-US" sz="2100" b="true">
                  <a:solidFill>
                    <a:srgbClr val="000000"/>
                  </a:solidFill>
                  <a:latin typeface="Lora Bold"/>
                  <a:ea typeface="Lora Bold"/>
                  <a:cs typeface="Lora Bold"/>
                  <a:sym typeface="Lora Bold"/>
                </a:rPr>
                <a:t>6. Emotional Numbness</a:t>
              </a:r>
            </a:p>
            <a:p>
              <a:pPr algn="just">
                <a:lnSpc>
                  <a:spcPts val="3570"/>
                </a:lnSpc>
              </a:pPr>
              <a:r>
                <a:rPr lang="en-US" sz="2100">
                  <a:solidFill>
                    <a:srgbClr val="000000"/>
                  </a:solidFill>
                  <a:latin typeface="Lora"/>
                  <a:ea typeface="Lora"/>
                  <a:cs typeface="Lora"/>
                  <a:sym typeface="Lora"/>
                </a:rPr>
                <a:t>Some survivors may feel disconnected from their emotions or experience a sense of detachment from reality (derealization).</a:t>
              </a:r>
            </a:p>
            <a:p>
              <a:pPr algn="just">
                <a:lnSpc>
                  <a:spcPts val="3570"/>
                </a:lnSpc>
              </a:pPr>
              <a:r>
                <a:rPr lang="en-US" sz="2100">
                  <a:solidFill>
                    <a:srgbClr val="000000"/>
                  </a:solidFill>
                  <a:latin typeface="Lora"/>
                  <a:ea typeface="Lora"/>
                  <a:cs typeface="Lora"/>
                  <a:sym typeface="Lora"/>
                </a:rPr>
                <a:t>This can be a coping mechanism to deal with overwhelming feelings.</a:t>
              </a:r>
            </a:p>
            <a:p>
              <a:pPr algn="just">
                <a:lnSpc>
                  <a:spcPts val="3570"/>
                </a:lnSpc>
              </a:pPr>
            </a:p>
            <a:p>
              <a:pPr algn="just">
                <a:lnSpc>
                  <a:spcPts val="3570"/>
                </a:lnSpc>
              </a:pPr>
              <a:r>
                <a:rPr lang="en-US" sz="2100" b="true">
                  <a:solidFill>
                    <a:srgbClr val="000000"/>
                  </a:solidFill>
                  <a:latin typeface="Lora Bold"/>
                  <a:ea typeface="Lora Bold"/>
                  <a:cs typeface="Lora Bold"/>
                  <a:sym typeface="Lora Bold"/>
                </a:rPr>
                <a:t>7. Difficulty with Relationships</a:t>
              </a:r>
            </a:p>
            <a:p>
              <a:pPr algn="just">
                <a:lnSpc>
                  <a:spcPts val="3570"/>
                </a:lnSpc>
              </a:pPr>
              <a:r>
                <a:rPr lang="en-US" sz="2100">
                  <a:solidFill>
                    <a:srgbClr val="000000"/>
                  </a:solidFill>
                  <a:latin typeface="Lora"/>
                  <a:ea typeface="Lora"/>
                  <a:cs typeface="Lora"/>
                  <a:sym typeface="Lora"/>
                </a:rPr>
                <a:t>Survivors may experience challenges in romantic and platonic relationships, including fear of intimacy or withdrawal from social interactions.</a:t>
              </a:r>
            </a:p>
            <a:p>
              <a:pPr algn="just">
                <a:lnSpc>
                  <a:spcPts val="3570"/>
                </a:lnSpc>
              </a:pPr>
              <a:r>
                <a:rPr lang="en-US" sz="2100">
                  <a:solidFill>
                    <a:srgbClr val="000000"/>
                  </a:solidFill>
                  <a:latin typeface="Lora"/>
                  <a:ea typeface="Lora"/>
                  <a:cs typeface="Lora"/>
                  <a:sym typeface="Lora"/>
                </a:rPr>
                <a:t>Some may engage in risky behaviors or unhealthy relationships as a form of coping.</a:t>
              </a:r>
            </a:p>
            <a:p>
              <a:pPr algn="just" marL="0" indent="0" lvl="0">
                <a:lnSpc>
                  <a:spcPts val="3570"/>
                </a:lnSpc>
              </a:pP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8614" y="148738"/>
            <a:ext cx="7799121" cy="6573432"/>
            <a:chOff x="0" y="0"/>
            <a:chExt cx="2054089" cy="1731274"/>
          </a:xfrm>
        </p:grpSpPr>
        <p:sp>
          <p:nvSpPr>
            <p:cNvPr name="Freeform 3" id="3"/>
            <p:cNvSpPr/>
            <p:nvPr/>
          </p:nvSpPr>
          <p:spPr>
            <a:xfrm flipH="false" flipV="false" rot="0">
              <a:off x="0" y="0"/>
              <a:ext cx="2054089" cy="1731274"/>
            </a:xfrm>
            <a:custGeom>
              <a:avLst/>
              <a:gdLst/>
              <a:ahLst/>
              <a:cxnLst/>
              <a:rect r="r" b="b" t="t" l="l"/>
              <a:pathLst>
                <a:path h="1731274" w="2054089">
                  <a:moveTo>
                    <a:pt x="0" y="0"/>
                  </a:moveTo>
                  <a:lnTo>
                    <a:pt x="2054089" y="0"/>
                  </a:lnTo>
                  <a:lnTo>
                    <a:pt x="2054089" y="1731274"/>
                  </a:lnTo>
                  <a:lnTo>
                    <a:pt x="0" y="1731274"/>
                  </a:lnTo>
                  <a:close/>
                </a:path>
              </a:pathLst>
            </a:custGeom>
            <a:solidFill>
              <a:srgbClr val="17726D"/>
            </a:solidFill>
          </p:spPr>
        </p:sp>
        <p:sp>
          <p:nvSpPr>
            <p:cNvPr name="TextBox 4" id="4"/>
            <p:cNvSpPr txBox="true"/>
            <p:nvPr/>
          </p:nvSpPr>
          <p:spPr>
            <a:xfrm>
              <a:off x="0" y="-47625"/>
              <a:ext cx="2054089" cy="1778899"/>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0" y="8790247"/>
            <a:ext cx="778614" cy="1496753"/>
            <a:chOff x="0" y="0"/>
            <a:chExt cx="205067" cy="394207"/>
          </a:xfrm>
        </p:grpSpPr>
        <p:sp>
          <p:nvSpPr>
            <p:cNvPr name="Freeform 6" id="6"/>
            <p:cNvSpPr/>
            <p:nvPr/>
          </p:nvSpPr>
          <p:spPr>
            <a:xfrm flipH="false" flipV="false" rot="0">
              <a:off x="0" y="0"/>
              <a:ext cx="205067" cy="394207"/>
            </a:xfrm>
            <a:custGeom>
              <a:avLst/>
              <a:gdLst/>
              <a:ahLst/>
              <a:cxnLst/>
              <a:rect r="r" b="b" t="t" l="l"/>
              <a:pathLst>
                <a:path h="394207" w="205067">
                  <a:moveTo>
                    <a:pt x="0" y="0"/>
                  </a:moveTo>
                  <a:lnTo>
                    <a:pt x="205067" y="0"/>
                  </a:lnTo>
                  <a:lnTo>
                    <a:pt x="205067" y="394207"/>
                  </a:lnTo>
                  <a:lnTo>
                    <a:pt x="0" y="394207"/>
                  </a:lnTo>
                  <a:close/>
                </a:path>
              </a:pathLst>
            </a:custGeom>
            <a:solidFill>
              <a:srgbClr val="17726D"/>
            </a:solidFill>
          </p:spPr>
        </p:sp>
        <p:sp>
          <p:nvSpPr>
            <p:cNvPr name="TextBox 7" id="7"/>
            <p:cNvSpPr txBox="true"/>
            <p:nvPr/>
          </p:nvSpPr>
          <p:spPr>
            <a:xfrm>
              <a:off x="0" y="-47625"/>
              <a:ext cx="205067" cy="441832"/>
            </a:xfrm>
            <a:prstGeom prst="rect">
              <a:avLst/>
            </a:prstGeom>
          </p:spPr>
          <p:txBody>
            <a:bodyPr anchor="ctr" rtlCol="false" tIns="50800" lIns="50800" bIns="50800" rIns="50800"/>
            <a:lstStyle/>
            <a:p>
              <a:pPr algn="ctr">
                <a:lnSpc>
                  <a:spcPts val="2479"/>
                </a:lnSpc>
              </a:pPr>
            </a:p>
          </p:txBody>
        </p:sp>
      </p:grpSp>
      <p:sp>
        <p:nvSpPr>
          <p:cNvPr name="AutoShape 8" id="8"/>
          <p:cNvSpPr/>
          <p:nvPr/>
        </p:nvSpPr>
        <p:spPr>
          <a:xfrm flipV="true">
            <a:off x="1188083" y="2539410"/>
            <a:ext cx="1858299" cy="0"/>
          </a:xfrm>
          <a:prstGeom prst="line">
            <a:avLst/>
          </a:prstGeom>
          <a:ln cap="flat" w="76200">
            <a:solidFill>
              <a:srgbClr val="EAE4D2"/>
            </a:solidFill>
            <a:prstDash val="solid"/>
            <a:headEnd type="none" len="sm" w="sm"/>
            <a:tailEnd type="none" len="sm" w="sm"/>
          </a:ln>
        </p:spPr>
      </p:sp>
      <p:grpSp>
        <p:nvGrpSpPr>
          <p:cNvPr name="Group 9" id="9"/>
          <p:cNvGrpSpPr/>
          <p:nvPr/>
        </p:nvGrpSpPr>
        <p:grpSpPr>
          <a:xfrm rot="0">
            <a:off x="778614" y="6086856"/>
            <a:ext cx="7799121" cy="4011044"/>
            <a:chOff x="0" y="0"/>
            <a:chExt cx="10398828" cy="5348058"/>
          </a:xfrm>
        </p:grpSpPr>
        <p:pic>
          <p:nvPicPr>
            <p:cNvPr name="Picture 10" id="10"/>
            <p:cNvPicPr>
              <a:picLocks noChangeAspect="true"/>
            </p:cNvPicPr>
            <p:nvPr/>
          </p:nvPicPr>
          <p:blipFill>
            <a:blip r:embed="rId2"/>
            <a:srcRect l="0" t="0" r="0" b="22952"/>
            <a:stretch>
              <a:fillRect/>
            </a:stretch>
          </p:blipFill>
          <p:spPr>
            <a:xfrm flipH="false" flipV="false">
              <a:off x="0" y="0"/>
              <a:ext cx="10398828" cy="5348058"/>
            </a:xfrm>
            <a:prstGeom prst="rect">
              <a:avLst/>
            </a:prstGeom>
          </p:spPr>
        </p:pic>
      </p:grpSp>
      <p:grpSp>
        <p:nvGrpSpPr>
          <p:cNvPr name="Group 11" id="11"/>
          <p:cNvGrpSpPr/>
          <p:nvPr/>
        </p:nvGrpSpPr>
        <p:grpSpPr>
          <a:xfrm rot="0">
            <a:off x="9144000" y="1929234"/>
            <a:ext cx="738460" cy="73846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4" id="14"/>
          <p:cNvGrpSpPr/>
          <p:nvPr/>
        </p:nvGrpSpPr>
        <p:grpSpPr>
          <a:xfrm rot="0">
            <a:off x="15357705" y="7637029"/>
            <a:ext cx="4136867" cy="413686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7" id="17"/>
          <p:cNvGrpSpPr/>
          <p:nvPr/>
        </p:nvGrpSpPr>
        <p:grpSpPr>
          <a:xfrm rot="0">
            <a:off x="9144000" y="4390390"/>
            <a:ext cx="766081" cy="738460"/>
            <a:chOff x="0" y="0"/>
            <a:chExt cx="843202" cy="812800"/>
          </a:xfrm>
        </p:grpSpPr>
        <p:sp>
          <p:nvSpPr>
            <p:cNvPr name="Freeform 18" id="18"/>
            <p:cNvSpPr/>
            <p:nvPr/>
          </p:nvSpPr>
          <p:spPr>
            <a:xfrm flipH="false" flipV="false" rot="0">
              <a:off x="0" y="0"/>
              <a:ext cx="843202" cy="812800"/>
            </a:xfrm>
            <a:custGeom>
              <a:avLst/>
              <a:gdLst/>
              <a:ahLst/>
              <a:cxnLst/>
              <a:rect r="r" b="b" t="t" l="l"/>
              <a:pathLst>
                <a:path h="812800" w="843202">
                  <a:moveTo>
                    <a:pt x="421601" y="0"/>
                  </a:moveTo>
                  <a:cubicBezTo>
                    <a:pt x="188757" y="0"/>
                    <a:pt x="0" y="181951"/>
                    <a:pt x="0" y="406400"/>
                  </a:cubicBezTo>
                  <a:cubicBezTo>
                    <a:pt x="0" y="630849"/>
                    <a:pt x="188757" y="812800"/>
                    <a:pt x="421601" y="812800"/>
                  </a:cubicBezTo>
                  <a:cubicBezTo>
                    <a:pt x="654445" y="812800"/>
                    <a:pt x="843202" y="630849"/>
                    <a:pt x="843202" y="406400"/>
                  </a:cubicBezTo>
                  <a:cubicBezTo>
                    <a:pt x="843202" y="181951"/>
                    <a:pt x="654445" y="0"/>
                    <a:pt x="421601" y="0"/>
                  </a:cubicBezTo>
                  <a:close/>
                </a:path>
              </a:pathLst>
            </a:custGeom>
            <a:solidFill>
              <a:srgbClr val="B2B08F"/>
            </a:solidFill>
          </p:spPr>
        </p:sp>
        <p:sp>
          <p:nvSpPr>
            <p:cNvPr name="TextBox 19" id="19"/>
            <p:cNvSpPr txBox="true"/>
            <p:nvPr/>
          </p:nvSpPr>
          <p:spPr>
            <a:xfrm>
              <a:off x="79050" y="28575"/>
              <a:ext cx="685101" cy="708025"/>
            </a:xfrm>
            <a:prstGeom prst="rect">
              <a:avLst/>
            </a:prstGeom>
          </p:spPr>
          <p:txBody>
            <a:bodyPr anchor="ctr" rtlCol="false" tIns="50800" lIns="50800" bIns="50800" rIns="50800"/>
            <a:lstStyle/>
            <a:p>
              <a:pPr algn="ctr">
                <a:lnSpc>
                  <a:spcPts val="2479"/>
                </a:lnSpc>
              </a:pPr>
            </a:p>
          </p:txBody>
        </p:sp>
      </p:grpSp>
      <p:grpSp>
        <p:nvGrpSpPr>
          <p:cNvPr name="Group 20" id="20"/>
          <p:cNvGrpSpPr/>
          <p:nvPr/>
        </p:nvGrpSpPr>
        <p:grpSpPr>
          <a:xfrm rot="0">
            <a:off x="9144000" y="6726027"/>
            <a:ext cx="766081" cy="738460"/>
            <a:chOff x="0" y="0"/>
            <a:chExt cx="843202" cy="812800"/>
          </a:xfrm>
        </p:grpSpPr>
        <p:sp>
          <p:nvSpPr>
            <p:cNvPr name="Freeform 21" id="21"/>
            <p:cNvSpPr/>
            <p:nvPr/>
          </p:nvSpPr>
          <p:spPr>
            <a:xfrm flipH="false" flipV="false" rot="0">
              <a:off x="0" y="0"/>
              <a:ext cx="843202" cy="812800"/>
            </a:xfrm>
            <a:custGeom>
              <a:avLst/>
              <a:gdLst/>
              <a:ahLst/>
              <a:cxnLst/>
              <a:rect r="r" b="b" t="t" l="l"/>
              <a:pathLst>
                <a:path h="812800" w="843202">
                  <a:moveTo>
                    <a:pt x="421601" y="0"/>
                  </a:moveTo>
                  <a:cubicBezTo>
                    <a:pt x="188757" y="0"/>
                    <a:pt x="0" y="181951"/>
                    <a:pt x="0" y="406400"/>
                  </a:cubicBezTo>
                  <a:cubicBezTo>
                    <a:pt x="0" y="630849"/>
                    <a:pt x="188757" y="812800"/>
                    <a:pt x="421601" y="812800"/>
                  </a:cubicBezTo>
                  <a:cubicBezTo>
                    <a:pt x="654445" y="812800"/>
                    <a:pt x="843202" y="630849"/>
                    <a:pt x="843202" y="406400"/>
                  </a:cubicBezTo>
                  <a:cubicBezTo>
                    <a:pt x="843202" y="181951"/>
                    <a:pt x="654445" y="0"/>
                    <a:pt x="421601" y="0"/>
                  </a:cubicBezTo>
                  <a:close/>
                </a:path>
              </a:pathLst>
            </a:custGeom>
            <a:solidFill>
              <a:srgbClr val="EAE4D2"/>
            </a:solidFill>
          </p:spPr>
        </p:sp>
        <p:sp>
          <p:nvSpPr>
            <p:cNvPr name="TextBox 22" id="22"/>
            <p:cNvSpPr txBox="true"/>
            <p:nvPr/>
          </p:nvSpPr>
          <p:spPr>
            <a:xfrm>
              <a:off x="79050" y="28575"/>
              <a:ext cx="685101" cy="708025"/>
            </a:xfrm>
            <a:prstGeom prst="rect">
              <a:avLst/>
            </a:prstGeom>
          </p:spPr>
          <p:txBody>
            <a:bodyPr anchor="ctr" rtlCol="false" tIns="50800" lIns="50800" bIns="50800" rIns="50800"/>
            <a:lstStyle/>
            <a:p>
              <a:pPr algn="ctr">
                <a:lnSpc>
                  <a:spcPts val="2479"/>
                </a:lnSpc>
              </a:pPr>
            </a:p>
          </p:txBody>
        </p:sp>
      </p:grpSp>
      <p:sp>
        <p:nvSpPr>
          <p:cNvPr name="TextBox 23" id="23"/>
          <p:cNvSpPr txBox="true"/>
          <p:nvPr/>
        </p:nvSpPr>
        <p:spPr>
          <a:xfrm rot="0">
            <a:off x="1188083" y="672827"/>
            <a:ext cx="6818770" cy="1598296"/>
          </a:xfrm>
          <a:prstGeom prst="rect">
            <a:avLst/>
          </a:prstGeom>
        </p:spPr>
        <p:txBody>
          <a:bodyPr anchor="t" rtlCol="false" tIns="0" lIns="0" bIns="0" rIns="0">
            <a:spAutoFit/>
          </a:bodyPr>
          <a:lstStyle/>
          <a:p>
            <a:pPr algn="l">
              <a:lnSpc>
                <a:spcPts val="6195"/>
              </a:lnSpc>
            </a:pPr>
            <a:r>
              <a:rPr lang="en-US" sz="5900">
                <a:solidFill>
                  <a:srgbClr val="FFFFFF"/>
                </a:solidFill>
                <a:latin typeface="Dream Avenue"/>
                <a:ea typeface="Dream Avenue"/>
                <a:cs typeface="Dream Avenue"/>
                <a:sym typeface="Dream Avenue"/>
              </a:rPr>
              <a:t>AFTER AN ATTEMPT</a:t>
            </a:r>
          </a:p>
        </p:txBody>
      </p:sp>
      <p:sp>
        <p:nvSpPr>
          <p:cNvPr name="TextBox 24" id="24"/>
          <p:cNvSpPr txBox="true"/>
          <p:nvPr/>
        </p:nvSpPr>
        <p:spPr>
          <a:xfrm rot="0">
            <a:off x="1188083" y="2999486"/>
            <a:ext cx="6980183" cy="1908175"/>
          </a:xfrm>
          <a:prstGeom prst="rect">
            <a:avLst/>
          </a:prstGeom>
        </p:spPr>
        <p:txBody>
          <a:bodyPr anchor="t" rtlCol="false" tIns="0" lIns="0" bIns="0" rIns="0">
            <a:spAutoFit/>
          </a:bodyPr>
          <a:lstStyle/>
          <a:p>
            <a:pPr algn="just">
              <a:lnSpc>
                <a:spcPts val="3874"/>
              </a:lnSpc>
            </a:pPr>
            <a:r>
              <a:rPr lang="en-US" sz="2499" b="true">
                <a:solidFill>
                  <a:srgbClr val="FFFFFF"/>
                </a:solidFill>
                <a:latin typeface="Lora Bold"/>
                <a:ea typeface="Lora Bold"/>
                <a:cs typeface="Lora Bold"/>
                <a:sym typeface="Lora Bold"/>
              </a:rPr>
              <a:t>Seek Immediate Help:</a:t>
            </a:r>
          </a:p>
          <a:p>
            <a:pPr algn="just">
              <a:lnSpc>
                <a:spcPts val="3874"/>
              </a:lnSpc>
            </a:pPr>
            <a:r>
              <a:rPr lang="en-US" sz="2499">
                <a:solidFill>
                  <a:srgbClr val="FFFFFF"/>
                </a:solidFill>
                <a:latin typeface="Lora"/>
                <a:ea typeface="Lora"/>
                <a:cs typeface="Lora"/>
                <a:sym typeface="Lora"/>
              </a:rPr>
              <a:t>If you’ve been attacked, get to a safe place and contact authorities or someone you trust.</a:t>
            </a:r>
          </a:p>
          <a:p>
            <a:pPr algn="just">
              <a:lnSpc>
                <a:spcPts val="3874"/>
              </a:lnSpc>
            </a:pPr>
          </a:p>
        </p:txBody>
      </p:sp>
      <p:sp>
        <p:nvSpPr>
          <p:cNvPr name="TextBox 25" id="25"/>
          <p:cNvSpPr txBox="true"/>
          <p:nvPr/>
        </p:nvSpPr>
        <p:spPr>
          <a:xfrm rot="0">
            <a:off x="10142875" y="1900659"/>
            <a:ext cx="6823827" cy="1534795"/>
          </a:xfrm>
          <a:prstGeom prst="rect">
            <a:avLst/>
          </a:prstGeom>
        </p:spPr>
        <p:txBody>
          <a:bodyPr anchor="t" rtlCol="false" tIns="0" lIns="0" bIns="0" rIns="0">
            <a:spAutoFit/>
          </a:bodyPr>
          <a:lstStyle/>
          <a:p>
            <a:pPr algn="just">
              <a:lnSpc>
                <a:spcPts val="3080"/>
              </a:lnSpc>
            </a:pPr>
            <a:r>
              <a:rPr lang="en-US" sz="2200" b="true">
                <a:solidFill>
                  <a:srgbClr val="000000"/>
                </a:solidFill>
                <a:latin typeface="Lora Bold"/>
                <a:ea typeface="Lora Bold"/>
                <a:cs typeface="Lora Bold"/>
                <a:sym typeface="Lora Bold"/>
              </a:rPr>
              <a:t>Medical Attention:</a:t>
            </a:r>
          </a:p>
          <a:p>
            <a:pPr algn="just">
              <a:lnSpc>
                <a:spcPts val="3080"/>
              </a:lnSpc>
            </a:pPr>
            <a:r>
              <a:rPr lang="en-US" sz="2200">
                <a:solidFill>
                  <a:srgbClr val="000000"/>
                </a:solidFill>
                <a:latin typeface="Lora"/>
                <a:ea typeface="Lora"/>
                <a:cs typeface="Lora"/>
                <a:sym typeface="Lora"/>
              </a:rPr>
              <a:t>Even if you don’t have visible injuries, seek medical attention. This can help with both physical and emotional health.</a:t>
            </a:r>
          </a:p>
        </p:txBody>
      </p:sp>
      <p:sp>
        <p:nvSpPr>
          <p:cNvPr name="TextBox 26" id="26"/>
          <p:cNvSpPr txBox="true"/>
          <p:nvPr/>
        </p:nvSpPr>
        <p:spPr>
          <a:xfrm rot="0">
            <a:off x="10180237" y="4361815"/>
            <a:ext cx="7079063" cy="1534795"/>
          </a:xfrm>
          <a:prstGeom prst="rect">
            <a:avLst/>
          </a:prstGeom>
        </p:spPr>
        <p:txBody>
          <a:bodyPr anchor="t" rtlCol="false" tIns="0" lIns="0" bIns="0" rIns="0">
            <a:spAutoFit/>
          </a:bodyPr>
          <a:lstStyle/>
          <a:p>
            <a:pPr algn="just">
              <a:lnSpc>
                <a:spcPts val="3080"/>
              </a:lnSpc>
            </a:pPr>
            <a:r>
              <a:rPr lang="en-US" sz="2200" b="true">
                <a:solidFill>
                  <a:srgbClr val="000000"/>
                </a:solidFill>
                <a:latin typeface="Lora Bold"/>
                <a:ea typeface="Lora Bold"/>
                <a:cs typeface="Lora Bold"/>
                <a:sym typeface="Lora Bold"/>
              </a:rPr>
              <a:t>Report the Incident:</a:t>
            </a:r>
          </a:p>
          <a:p>
            <a:pPr algn="just" marL="0" indent="0" lvl="0">
              <a:lnSpc>
                <a:spcPts val="3080"/>
              </a:lnSpc>
            </a:pPr>
            <a:r>
              <a:rPr lang="en-US" sz="2200">
                <a:solidFill>
                  <a:srgbClr val="000000"/>
                </a:solidFill>
                <a:latin typeface="Lora"/>
                <a:ea typeface="Lora"/>
                <a:cs typeface="Lora"/>
                <a:sym typeface="Lora"/>
              </a:rPr>
              <a:t>Consider reporting the incident to law enforcement. This can help protect others and may lead to the apprehension of the attacker.</a:t>
            </a:r>
          </a:p>
        </p:txBody>
      </p:sp>
      <p:sp>
        <p:nvSpPr>
          <p:cNvPr name="TextBox 27" id="27"/>
          <p:cNvSpPr txBox="true"/>
          <p:nvPr/>
        </p:nvSpPr>
        <p:spPr>
          <a:xfrm rot="0">
            <a:off x="10180237" y="6693595"/>
            <a:ext cx="7079063" cy="1534795"/>
          </a:xfrm>
          <a:prstGeom prst="rect">
            <a:avLst/>
          </a:prstGeom>
        </p:spPr>
        <p:txBody>
          <a:bodyPr anchor="t" rtlCol="false" tIns="0" lIns="0" bIns="0" rIns="0">
            <a:spAutoFit/>
          </a:bodyPr>
          <a:lstStyle/>
          <a:p>
            <a:pPr algn="just">
              <a:lnSpc>
                <a:spcPts val="3080"/>
              </a:lnSpc>
            </a:pPr>
            <a:r>
              <a:rPr lang="en-US" sz="2200" b="true">
                <a:solidFill>
                  <a:srgbClr val="000000"/>
                </a:solidFill>
                <a:latin typeface="Lora Bold"/>
                <a:ea typeface="Lora Bold"/>
                <a:cs typeface="Lora Bold"/>
                <a:sym typeface="Lora Bold"/>
              </a:rPr>
              <a:t>Seek Support:</a:t>
            </a:r>
          </a:p>
          <a:p>
            <a:pPr algn="just" marL="0" indent="0" lvl="0">
              <a:lnSpc>
                <a:spcPts val="3080"/>
              </a:lnSpc>
            </a:pPr>
            <a:r>
              <a:rPr lang="en-US" sz="2200">
                <a:solidFill>
                  <a:srgbClr val="000000"/>
                </a:solidFill>
                <a:latin typeface="Lora"/>
                <a:ea typeface="Lora"/>
                <a:cs typeface="Lora"/>
                <a:sym typeface="Lora"/>
              </a:rPr>
              <a:t>Reach out to friends, family, or support organizations for emotional and psychological support. Professional counseling can be very helpful.</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8614" y="148738"/>
            <a:ext cx="7799121" cy="6573432"/>
            <a:chOff x="0" y="0"/>
            <a:chExt cx="2054089" cy="1731274"/>
          </a:xfrm>
        </p:grpSpPr>
        <p:sp>
          <p:nvSpPr>
            <p:cNvPr name="Freeform 3" id="3"/>
            <p:cNvSpPr/>
            <p:nvPr/>
          </p:nvSpPr>
          <p:spPr>
            <a:xfrm flipH="false" flipV="false" rot="0">
              <a:off x="0" y="0"/>
              <a:ext cx="2054089" cy="1731274"/>
            </a:xfrm>
            <a:custGeom>
              <a:avLst/>
              <a:gdLst/>
              <a:ahLst/>
              <a:cxnLst/>
              <a:rect r="r" b="b" t="t" l="l"/>
              <a:pathLst>
                <a:path h="1731274" w="2054089">
                  <a:moveTo>
                    <a:pt x="0" y="0"/>
                  </a:moveTo>
                  <a:lnTo>
                    <a:pt x="2054089" y="0"/>
                  </a:lnTo>
                  <a:lnTo>
                    <a:pt x="2054089" y="1731274"/>
                  </a:lnTo>
                  <a:lnTo>
                    <a:pt x="0" y="1731274"/>
                  </a:lnTo>
                  <a:close/>
                </a:path>
              </a:pathLst>
            </a:custGeom>
            <a:solidFill>
              <a:srgbClr val="17726D"/>
            </a:solidFill>
          </p:spPr>
        </p:sp>
        <p:sp>
          <p:nvSpPr>
            <p:cNvPr name="TextBox 4" id="4"/>
            <p:cNvSpPr txBox="true"/>
            <p:nvPr/>
          </p:nvSpPr>
          <p:spPr>
            <a:xfrm>
              <a:off x="0" y="-47625"/>
              <a:ext cx="2054089" cy="1778899"/>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0" y="8790247"/>
            <a:ext cx="778614" cy="1496753"/>
            <a:chOff x="0" y="0"/>
            <a:chExt cx="205067" cy="394207"/>
          </a:xfrm>
        </p:grpSpPr>
        <p:sp>
          <p:nvSpPr>
            <p:cNvPr name="Freeform 6" id="6"/>
            <p:cNvSpPr/>
            <p:nvPr/>
          </p:nvSpPr>
          <p:spPr>
            <a:xfrm flipH="false" flipV="false" rot="0">
              <a:off x="0" y="0"/>
              <a:ext cx="205067" cy="394207"/>
            </a:xfrm>
            <a:custGeom>
              <a:avLst/>
              <a:gdLst/>
              <a:ahLst/>
              <a:cxnLst/>
              <a:rect r="r" b="b" t="t" l="l"/>
              <a:pathLst>
                <a:path h="394207" w="205067">
                  <a:moveTo>
                    <a:pt x="0" y="0"/>
                  </a:moveTo>
                  <a:lnTo>
                    <a:pt x="205067" y="0"/>
                  </a:lnTo>
                  <a:lnTo>
                    <a:pt x="205067" y="394207"/>
                  </a:lnTo>
                  <a:lnTo>
                    <a:pt x="0" y="394207"/>
                  </a:lnTo>
                  <a:close/>
                </a:path>
              </a:pathLst>
            </a:custGeom>
            <a:solidFill>
              <a:srgbClr val="17726D"/>
            </a:solidFill>
          </p:spPr>
        </p:sp>
        <p:sp>
          <p:nvSpPr>
            <p:cNvPr name="TextBox 7" id="7"/>
            <p:cNvSpPr txBox="true"/>
            <p:nvPr/>
          </p:nvSpPr>
          <p:spPr>
            <a:xfrm>
              <a:off x="0" y="-47625"/>
              <a:ext cx="205067" cy="441832"/>
            </a:xfrm>
            <a:prstGeom prst="rect">
              <a:avLst/>
            </a:prstGeom>
          </p:spPr>
          <p:txBody>
            <a:bodyPr anchor="ctr" rtlCol="false" tIns="50800" lIns="50800" bIns="50800" rIns="50800"/>
            <a:lstStyle/>
            <a:p>
              <a:pPr algn="ctr">
                <a:lnSpc>
                  <a:spcPts val="2479"/>
                </a:lnSpc>
              </a:pPr>
            </a:p>
          </p:txBody>
        </p:sp>
      </p:grpSp>
      <p:sp>
        <p:nvSpPr>
          <p:cNvPr name="AutoShape 8" id="8"/>
          <p:cNvSpPr/>
          <p:nvPr/>
        </p:nvSpPr>
        <p:spPr>
          <a:xfrm flipV="true">
            <a:off x="1359021" y="1473700"/>
            <a:ext cx="1858299" cy="0"/>
          </a:xfrm>
          <a:prstGeom prst="line">
            <a:avLst/>
          </a:prstGeom>
          <a:ln cap="flat" w="76200">
            <a:solidFill>
              <a:srgbClr val="EAE4D2"/>
            </a:solidFill>
            <a:prstDash val="solid"/>
            <a:headEnd type="none" len="sm" w="sm"/>
            <a:tailEnd type="none" len="sm" w="sm"/>
          </a:ln>
        </p:spPr>
      </p:sp>
      <p:grpSp>
        <p:nvGrpSpPr>
          <p:cNvPr name="Group 9" id="9"/>
          <p:cNvGrpSpPr/>
          <p:nvPr/>
        </p:nvGrpSpPr>
        <p:grpSpPr>
          <a:xfrm rot="0">
            <a:off x="778614" y="6396119"/>
            <a:ext cx="7799121" cy="4011044"/>
            <a:chOff x="0" y="0"/>
            <a:chExt cx="10398828" cy="5348058"/>
          </a:xfrm>
        </p:grpSpPr>
        <p:pic>
          <p:nvPicPr>
            <p:cNvPr name="Picture 10" id="10"/>
            <p:cNvPicPr>
              <a:picLocks noChangeAspect="true"/>
            </p:cNvPicPr>
            <p:nvPr/>
          </p:nvPicPr>
          <p:blipFill>
            <a:blip r:embed="rId2"/>
            <a:srcRect l="0" t="11476" r="0" b="11476"/>
            <a:stretch>
              <a:fillRect/>
            </a:stretch>
          </p:blipFill>
          <p:spPr>
            <a:xfrm flipH="false" flipV="false">
              <a:off x="0" y="0"/>
              <a:ext cx="10398828" cy="5348058"/>
            </a:xfrm>
            <a:prstGeom prst="rect">
              <a:avLst/>
            </a:prstGeom>
          </p:spPr>
        </p:pic>
      </p:grpSp>
      <p:sp>
        <p:nvSpPr>
          <p:cNvPr name="TextBox 11" id="11"/>
          <p:cNvSpPr txBox="true"/>
          <p:nvPr/>
        </p:nvSpPr>
        <p:spPr>
          <a:xfrm rot="0">
            <a:off x="1188083" y="1622825"/>
            <a:ext cx="6980183" cy="4601844"/>
          </a:xfrm>
          <a:prstGeom prst="rect">
            <a:avLst/>
          </a:prstGeom>
        </p:spPr>
        <p:txBody>
          <a:bodyPr anchor="t" rtlCol="false" tIns="0" lIns="0" bIns="0" rIns="0">
            <a:spAutoFit/>
          </a:bodyPr>
          <a:lstStyle/>
          <a:p>
            <a:pPr algn="just">
              <a:lnSpc>
                <a:spcPts val="2945"/>
              </a:lnSpc>
            </a:pPr>
            <a:r>
              <a:rPr lang="en-US" sz="1900" b="true">
                <a:solidFill>
                  <a:srgbClr val="FFFFFF"/>
                </a:solidFill>
                <a:latin typeface="Lora Bold"/>
                <a:ea typeface="Lora Bold"/>
                <a:cs typeface="Lora Bold"/>
                <a:sym typeface="Lora Bold"/>
              </a:rPr>
              <a:t>Indian Penal Code (IPC)</a:t>
            </a:r>
          </a:p>
          <a:p>
            <a:pPr algn="just" marL="410213" indent="-205106" lvl="1">
              <a:lnSpc>
                <a:spcPts val="2945"/>
              </a:lnSpc>
              <a:buFont typeface="Arial"/>
              <a:buChar char="•"/>
            </a:pPr>
            <a:r>
              <a:rPr lang="en-US" sz="1900">
                <a:solidFill>
                  <a:srgbClr val="FFFFFF"/>
                </a:solidFill>
                <a:latin typeface="Lora"/>
                <a:ea typeface="Lora"/>
                <a:cs typeface="Lora"/>
                <a:sym typeface="Lora"/>
              </a:rPr>
              <a:t>Section 375: Defines rape and outlines the conditions under which consent is invalid.</a:t>
            </a:r>
          </a:p>
          <a:p>
            <a:pPr algn="just" marL="410213" indent="-205106" lvl="1">
              <a:lnSpc>
                <a:spcPts val="2945"/>
              </a:lnSpc>
              <a:buFont typeface="Arial"/>
              <a:buChar char="•"/>
            </a:pPr>
            <a:r>
              <a:rPr lang="en-US" sz="1900">
                <a:solidFill>
                  <a:srgbClr val="FFFFFF"/>
                </a:solidFill>
                <a:latin typeface="Lora"/>
                <a:ea typeface="Lora"/>
                <a:cs typeface="Lora"/>
                <a:sym typeface="Lora"/>
              </a:rPr>
              <a:t>Section 376: Specifies the punishment for rape, including enhanced penalties for repeat offenders and cases involving minors.</a:t>
            </a:r>
          </a:p>
          <a:p>
            <a:pPr algn="just">
              <a:lnSpc>
                <a:spcPts val="1395"/>
              </a:lnSpc>
            </a:pPr>
          </a:p>
          <a:p>
            <a:pPr algn="just">
              <a:lnSpc>
                <a:spcPts val="2945"/>
              </a:lnSpc>
            </a:pPr>
            <a:r>
              <a:rPr lang="en-US" sz="1900" b="true">
                <a:solidFill>
                  <a:srgbClr val="FFFFFF"/>
                </a:solidFill>
                <a:latin typeface="Lora Bold"/>
                <a:ea typeface="Lora Bold"/>
                <a:cs typeface="Lora Bold"/>
                <a:sym typeface="Lora Bold"/>
              </a:rPr>
              <a:t>The Criminal Law (Amendment) Act, 2013</a:t>
            </a:r>
          </a:p>
          <a:p>
            <a:pPr algn="just" marL="410213" indent="-205106" lvl="1">
              <a:lnSpc>
                <a:spcPts val="2945"/>
              </a:lnSpc>
              <a:buFont typeface="Arial"/>
              <a:buChar char="•"/>
            </a:pPr>
            <a:r>
              <a:rPr lang="en-US" sz="1900">
                <a:solidFill>
                  <a:srgbClr val="FFFFFF"/>
                </a:solidFill>
                <a:latin typeface="Lora"/>
                <a:ea typeface="Lora"/>
                <a:cs typeface="Lora"/>
                <a:sym typeface="Lora"/>
              </a:rPr>
              <a:t>Strengthened laws regarding sexual violence against women, including harsher punishments for crimes like rape and acid attacks.</a:t>
            </a:r>
          </a:p>
          <a:p>
            <a:pPr algn="just" marL="410213" indent="-205106" lvl="1">
              <a:lnSpc>
                <a:spcPts val="2945"/>
              </a:lnSpc>
              <a:buFont typeface="Arial"/>
              <a:buChar char="•"/>
            </a:pPr>
            <a:r>
              <a:rPr lang="en-US" sz="1900">
                <a:solidFill>
                  <a:srgbClr val="FFFFFF"/>
                </a:solidFill>
                <a:latin typeface="Lora"/>
                <a:ea typeface="Lora"/>
                <a:cs typeface="Lora"/>
                <a:sym typeface="Lora"/>
              </a:rPr>
              <a:t>Expanded the definition of sexual assault and introduced provisions for gender-neutral laws.</a:t>
            </a:r>
          </a:p>
        </p:txBody>
      </p:sp>
      <p:grpSp>
        <p:nvGrpSpPr>
          <p:cNvPr name="Group 12" id="12"/>
          <p:cNvGrpSpPr/>
          <p:nvPr/>
        </p:nvGrpSpPr>
        <p:grpSpPr>
          <a:xfrm rot="0">
            <a:off x="9325044" y="290240"/>
            <a:ext cx="7822702" cy="2287270"/>
            <a:chOff x="0" y="0"/>
            <a:chExt cx="10430270" cy="3049693"/>
          </a:xfrm>
        </p:grpSpPr>
        <p:grpSp>
          <p:nvGrpSpPr>
            <p:cNvPr name="Group 13" id="13"/>
            <p:cNvGrpSpPr/>
            <p:nvPr/>
          </p:nvGrpSpPr>
          <p:grpSpPr>
            <a:xfrm rot="0">
              <a:off x="0" y="0"/>
              <a:ext cx="984613" cy="9846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6" id="16"/>
            <p:cNvSpPr txBox="true"/>
            <p:nvPr/>
          </p:nvSpPr>
          <p:spPr>
            <a:xfrm rot="0">
              <a:off x="1331834" y="-28575"/>
              <a:ext cx="9098436" cy="3078268"/>
            </a:xfrm>
            <a:prstGeom prst="rect">
              <a:avLst/>
            </a:prstGeom>
          </p:spPr>
          <p:txBody>
            <a:bodyPr anchor="t" rtlCol="false" tIns="0" lIns="0" bIns="0" rIns="0">
              <a:spAutoFit/>
            </a:bodyPr>
            <a:lstStyle/>
            <a:p>
              <a:pPr algn="just">
                <a:lnSpc>
                  <a:spcPts val="3080"/>
                </a:lnSpc>
              </a:pPr>
              <a:r>
                <a:rPr lang="en-US" sz="2200" b="true">
                  <a:solidFill>
                    <a:srgbClr val="000000"/>
                  </a:solidFill>
                  <a:latin typeface="Lora Bold"/>
                  <a:ea typeface="Lora Bold"/>
                  <a:cs typeface="Lora Bold"/>
                  <a:sym typeface="Lora Bold"/>
                </a:rPr>
                <a:t>The Juvenile Justice (Care and Protection of Children) Act, 2015</a:t>
              </a:r>
            </a:p>
            <a:p>
              <a:pPr algn="just" marL="474981" indent="-237491" lvl="1">
                <a:lnSpc>
                  <a:spcPts val="3080"/>
                </a:lnSpc>
                <a:buFont typeface="Arial"/>
                <a:buChar char="•"/>
              </a:pPr>
              <a:r>
                <a:rPr lang="en-US" sz="2200">
                  <a:solidFill>
                    <a:srgbClr val="000000"/>
                  </a:solidFill>
                  <a:latin typeface="Lora"/>
                  <a:ea typeface="Lora"/>
                  <a:cs typeface="Lora"/>
                  <a:sym typeface="Lora"/>
                </a:rPr>
                <a:t>Provides a framework for the care and protection of children in conflict with the law or in need of care and protection.</a:t>
              </a:r>
            </a:p>
            <a:p>
              <a:pPr algn="just" marL="474981" indent="-237491" lvl="1">
                <a:lnSpc>
                  <a:spcPts val="3080"/>
                </a:lnSpc>
                <a:buFont typeface="Arial"/>
                <a:buChar char="•"/>
              </a:pPr>
              <a:r>
                <a:rPr lang="en-US" sz="2200">
                  <a:solidFill>
                    <a:srgbClr val="000000"/>
                  </a:solidFill>
                  <a:latin typeface="Lora"/>
                  <a:ea typeface="Lora"/>
                  <a:cs typeface="Lora"/>
                  <a:sym typeface="Lora"/>
                </a:rPr>
                <a:t>Addresses child abuse, neglect, and exploitation.</a:t>
              </a:r>
            </a:p>
          </p:txBody>
        </p:sp>
      </p:grpSp>
      <p:grpSp>
        <p:nvGrpSpPr>
          <p:cNvPr name="Group 17" id="17"/>
          <p:cNvGrpSpPr/>
          <p:nvPr/>
        </p:nvGrpSpPr>
        <p:grpSpPr>
          <a:xfrm rot="0">
            <a:off x="15357705" y="7637029"/>
            <a:ext cx="4136867" cy="413686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20" id="20"/>
          <p:cNvGrpSpPr/>
          <p:nvPr/>
        </p:nvGrpSpPr>
        <p:grpSpPr>
          <a:xfrm rot="0">
            <a:off x="9178746" y="3435454"/>
            <a:ext cx="8115300" cy="6727190"/>
            <a:chOff x="0" y="0"/>
            <a:chExt cx="10820400" cy="8969586"/>
          </a:xfrm>
        </p:grpSpPr>
        <p:grpSp>
          <p:nvGrpSpPr>
            <p:cNvPr name="Group 21" id="21"/>
            <p:cNvGrpSpPr/>
            <p:nvPr/>
          </p:nvGrpSpPr>
          <p:grpSpPr>
            <a:xfrm rot="0">
              <a:off x="0" y="0"/>
              <a:ext cx="1021441" cy="984613"/>
              <a:chOff x="0" y="0"/>
              <a:chExt cx="843202" cy="812800"/>
            </a:xfrm>
          </p:grpSpPr>
          <p:sp>
            <p:nvSpPr>
              <p:cNvPr name="Freeform 22" id="22"/>
              <p:cNvSpPr/>
              <p:nvPr/>
            </p:nvSpPr>
            <p:spPr>
              <a:xfrm flipH="false" flipV="false" rot="0">
                <a:off x="0" y="0"/>
                <a:ext cx="843202" cy="812800"/>
              </a:xfrm>
              <a:custGeom>
                <a:avLst/>
                <a:gdLst/>
                <a:ahLst/>
                <a:cxnLst/>
                <a:rect r="r" b="b" t="t" l="l"/>
                <a:pathLst>
                  <a:path h="812800" w="843202">
                    <a:moveTo>
                      <a:pt x="421601" y="0"/>
                    </a:moveTo>
                    <a:cubicBezTo>
                      <a:pt x="188757" y="0"/>
                      <a:pt x="0" y="181951"/>
                      <a:pt x="0" y="406400"/>
                    </a:cubicBezTo>
                    <a:cubicBezTo>
                      <a:pt x="0" y="630849"/>
                      <a:pt x="188757" y="812800"/>
                      <a:pt x="421601" y="812800"/>
                    </a:cubicBezTo>
                    <a:cubicBezTo>
                      <a:pt x="654445" y="812800"/>
                      <a:pt x="843202" y="630849"/>
                      <a:pt x="843202" y="406400"/>
                    </a:cubicBezTo>
                    <a:cubicBezTo>
                      <a:pt x="843202" y="181951"/>
                      <a:pt x="654445" y="0"/>
                      <a:pt x="421601" y="0"/>
                    </a:cubicBezTo>
                    <a:close/>
                  </a:path>
                </a:pathLst>
              </a:custGeom>
              <a:solidFill>
                <a:srgbClr val="B2B08F"/>
              </a:solidFill>
            </p:spPr>
          </p:sp>
          <p:sp>
            <p:nvSpPr>
              <p:cNvPr name="TextBox 23" id="23"/>
              <p:cNvSpPr txBox="true"/>
              <p:nvPr/>
            </p:nvSpPr>
            <p:spPr>
              <a:xfrm>
                <a:off x="79050" y="28575"/>
                <a:ext cx="685101" cy="708025"/>
              </a:xfrm>
              <a:prstGeom prst="rect">
                <a:avLst/>
              </a:prstGeom>
            </p:spPr>
            <p:txBody>
              <a:bodyPr anchor="ctr" rtlCol="false" tIns="50800" lIns="50800" bIns="50800" rIns="50800"/>
              <a:lstStyle/>
              <a:p>
                <a:pPr algn="ctr">
                  <a:lnSpc>
                    <a:spcPts val="2479"/>
                  </a:lnSpc>
                </a:pPr>
              </a:p>
            </p:txBody>
          </p:sp>
        </p:grpSp>
        <p:sp>
          <p:nvSpPr>
            <p:cNvPr name="TextBox 24" id="24"/>
            <p:cNvSpPr txBox="true"/>
            <p:nvPr/>
          </p:nvSpPr>
          <p:spPr>
            <a:xfrm rot="0">
              <a:off x="1381649" y="-28575"/>
              <a:ext cx="9438751" cy="4640368"/>
            </a:xfrm>
            <a:prstGeom prst="rect">
              <a:avLst/>
            </a:prstGeom>
          </p:spPr>
          <p:txBody>
            <a:bodyPr anchor="t" rtlCol="false" tIns="0" lIns="0" bIns="0" rIns="0">
              <a:spAutoFit/>
            </a:bodyPr>
            <a:lstStyle/>
            <a:p>
              <a:pPr algn="just">
                <a:lnSpc>
                  <a:spcPts val="3080"/>
                </a:lnSpc>
              </a:pPr>
              <a:r>
                <a:rPr lang="en-US" sz="2200" b="true">
                  <a:solidFill>
                    <a:srgbClr val="000000"/>
                  </a:solidFill>
                  <a:latin typeface="Lora Bold"/>
                  <a:ea typeface="Lora Bold"/>
                  <a:cs typeface="Lora Bold"/>
                  <a:sym typeface="Lora Bold"/>
                </a:rPr>
                <a:t>Teach For India</a:t>
              </a:r>
            </a:p>
            <a:p>
              <a:pPr algn="just">
                <a:lnSpc>
                  <a:spcPts val="3080"/>
                </a:lnSpc>
              </a:pPr>
              <a:r>
                <a:rPr lang="en-US" sz="2200">
                  <a:solidFill>
                    <a:srgbClr val="000000"/>
                  </a:solidFill>
                  <a:latin typeface="Lora"/>
                  <a:ea typeface="Lora"/>
                  <a:cs typeface="Lora"/>
                  <a:sym typeface="Lora"/>
                </a:rPr>
                <a:t>Works on improving education in underserved communities, including teaching about consent and personal safety.</a:t>
              </a:r>
            </a:p>
            <a:p>
              <a:pPr algn="just">
                <a:lnSpc>
                  <a:spcPts val="3080"/>
                </a:lnSpc>
              </a:pPr>
            </a:p>
            <a:p>
              <a:pPr algn="just">
                <a:lnSpc>
                  <a:spcPts val="3080"/>
                </a:lnSpc>
              </a:pPr>
              <a:r>
                <a:rPr lang="en-US" sz="2200" b="true">
                  <a:solidFill>
                    <a:srgbClr val="000000"/>
                  </a:solidFill>
                  <a:latin typeface="Lora Bold"/>
                  <a:ea typeface="Lora Bold"/>
                  <a:cs typeface="Lora Bold"/>
                  <a:sym typeface="Lora Bold"/>
                </a:rPr>
                <a:t>The Vandrevala Foundation</a:t>
              </a:r>
            </a:p>
            <a:p>
              <a:pPr algn="just" marL="0" indent="0" lvl="0">
                <a:lnSpc>
                  <a:spcPts val="3080"/>
                </a:lnSpc>
              </a:pPr>
              <a:r>
                <a:rPr lang="en-US" sz="2200">
                  <a:solidFill>
                    <a:srgbClr val="000000"/>
                  </a:solidFill>
                  <a:latin typeface="Lora"/>
                  <a:ea typeface="Lora"/>
                  <a:cs typeface="Lora"/>
                  <a:sym typeface="Lora"/>
                </a:rPr>
                <a:t>Focuses on mental health support and raising awareness about sexual abuse and mental health issues.</a:t>
              </a:r>
            </a:p>
          </p:txBody>
        </p:sp>
        <p:grpSp>
          <p:nvGrpSpPr>
            <p:cNvPr name="Group 25" id="25"/>
            <p:cNvGrpSpPr/>
            <p:nvPr/>
          </p:nvGrpSpPr>
          <p:grpSpPr>
            <a:xfrm rot="0">
              <a:off x="0" y="4883636"/>
              <a:ext cx="1021441" cy="984613"/>
              <a:chOff x="0" y="0"/>
              <a:chExt cx="843202" cy="812800"/>
            </a:xfrm>
          </p:grpSpPr>
          <p:sp>
            <p:nvSpPr>
              <p:cNvPr name="Freeform 26" id="26"/>
              <p:cNvSpPr/>
              <p:nvPr/>
            </p:nvSpPr>
            <p:spPr>
              <a:xfrm flipH="false" flipV="false" rot="0">
                <a:off x="0" y="0"/>
                <a:ext cx="843202" cy="812800"/>
              </a:xfrm>
              <a:custGeom>
                <a:avLst/>
                <a:gdLst/>
                <a:ahLst/>
                <a:cxnLst/>
                <a:rect r="r" b="b" t="t" l="l"/>
                <a:pathLst>
                  <a:path h="812800" w="843202">
                    <a:moveTo>
                      <a:pt x="421601" y="0"/>
                    </a:moveTo>
                    <a:cubicBezTo>
                      <a:pt x="188757" y="0"/>
                      <a:pt x="0" y="181951"/>
                      <a:pt x="0" y="406400"/>
                    </a:cubicBezTo>
                    <a:cubicBezTo>
                      <a:pt x="0" y="630849"/>
                      <a:pt x="188757" y="812800"/>
                      <a:pt x="421601" y="812800"/>
                    </a:cubicBezTo>
                    <a:cubicBezTo>
                      <a:pt x="654445" y="812800"/>
                      <a:pt x="843202" y="630849"/>
                      <a:pt x="843202" y="406400"/>
                    </a:cubicBezTo>
                    <a:cubicBezTo>
                      <a:pt x="843202" y="181951"/>
                      <a:pt x="654445" y="0"/>
                      <a:pt x="421601" y="0"/>
                    </a:cubicBezTo>
                    <a:close/>
                  </a:path>
                </a:pathLst>
              </a:custGeom>
              <a:solidFill>
                <a:srgbClr val="EAE4D2"/>
              </a:solidFill>
            </p:spPr>
          </p:sp>
          <p:sp>
            <p:nvSpPr>
              <p:cNvPr name="TextBox 27" id="27"/>
              <p:cNvSpPr txBox="true"/>
              <p:nvPr/>
            </p:nvSpPr>
            <p:spPr>
              <a:xfrm>
                <a:off x="79050" y="28575"/>
                <a:ext cx="685101" cy="708025"/>
              </a:xfrm>
              <a:prstGeom prst="rect">
                <a:avLst/>
              </a:prstGeom>
            </p:spPr>
            <p:txBody>
              <a:bodyPr anchor="ctr" rtlCol="false" tIns="50800" lIns="50800" bIns="50800" rIns="50800"/>
              <a:lstStyle/>
              <a:p>
                <a:pPr algn="ctr">
                  <a:lnSpc>
                    <a:spcPts val="2479"/>
                  </a:lnSpc>
                </a:pPr>
              </a:p>
            </p:txBody>
          </p:sp>
        </p:grpSp>
        <p:sp>
          <p:nvSpPr>
            <p:cNvPr name="TextBox 28" id="28"/>
            <p:cNvSpPr txBox="true"/>
            <p:nvPr/>
          </p:nvSpPr>
          <p:spPr>
            <a:xfrm rot="0">
              <a:off x="1381649" y="4849918"/>
              <a:ext cx="9438751" cy="4119668"/>
            </a:xfrm>
            <a:prstGeom prst="rect">
              <a:avLst/>
            </a:prstGeom>
          </p:spPr>
          <p:txBody>
            <a:bodyPr anchor="t" rtlCol="false" tIns="0" lIns="0" bIns="0" rIns="0">
              <a:spAutoFit/>
            </a:bodyPr>
            <a:lstStyle/>
            <a:p>
              <a:pPr algn="just">
                <a:lnSpc>
                  <a:spcPts val="3080"/>
                </a:lnSpc>
              </a:pPr>
              <a:r>
                <a:rPr lang="en-US" sz="2200" b="true">
                  <a:solidFill>
                    <a:srgbClr val="000000"/>
                  </a:solidFill>
                  <a:latin typeface="Lora Bold"/>
                  <a:ea typeface="Lora Bold"/>
                  <a:cs typeface="Lora Bold"/>
                  <a:sym typeface="Lora Bold"/>
                </a:rPr>
                <a:t>KHOJ – The Centre for Child Rights</a:t>
              </a:r>
            </a:p>
            <a:p>
              <a:pPr algn="just">
                <a:lnSpc>
                  <a:spcPts val="3080"/>
                </a:lnSpc>
              </a:pPr>
              <a:r>
                <a:rPr lang="en-US" sz="2200">
                  <a:solidFill>
                    <a:srgbClr val="000000"/>
                  </a:solidFill>
                  <a:latin typeface="Lora"/>
                  <a:ea typeface="Lora"/>
                  <a:cs typeface="Lora"/>
                  <a:sym typeface="Lora"/>
                </a:rPr>
                <a:t>Focuses on child rights and protection, including awareness campaigns and educational programs.</a:t>
              </a:r>
            </a:p>
            <a:p>
              <a:pPr algn="just">
                <a:lnSpc>
                  <a:spcPts val="3080"/>
                </a:lnSpc>
              </a:pPr>
            </a:p>
            <a:p>
              <a:pPr algn="just">
                <a:lnSpc>
                  <a:spcPts val="3080"/>
                </a:lnSpc>
              </a:pPr>
              <a:r>
                <a:rPr lang="en-US" sz="2200" b="true">
                  <a:solidFill>
                    <a:srgbClr val="000000"/>
                  </a:solidFill>
                  <a:latin typeface="Lora Bold"/>
                  <a:ea typeface="Lora Bold"/>
                  <a:cs typeface="Lora Bold"/>
                  <a:sym typeface="Lora Bold"/>
                </a:rPr>
                <a:t>AASRA</a:t>
              </a:r>
            </a:p>
            <a:p>
              <a:pPr algn="just" marL="0" indent="0" lvl="0">
                <a:lnSpc>
                  <a:spcPts val="3080"/>
                </a:lnSpc>
              </a:pPr>
              <a:r>
                <a:rPr lang="en-US" sz="2200">
                  <a:solidFill>
                    <a:srgbClr val="000000"/>
                  </a:solidFill>
                  <a:latin typeface="Lora"/>
                  <a:ea typeface="Lora"/>
                  <a:cs typeface="Lora"/>
                  <a:sym typeface="Lora"/>
                </a:rPr>
                <a:t>Provides Support and helplines for individuals in crisis, including survivors of abuse. They also conduct awareness programs.</a:t>
              </a:r>
            </a:p>
          </p:txBody>
        </p:sp>
      </p:grpSp>
      <p:sp>
        <p:nvSpPr>
          <p:cNvPr name="AutoShape 29" id="29"/>
          <p:cNvSpPr/>
          <p:nvPr/>
        </p:nvSpPr>
        <p:spPr>
          <a:xfrm>
            <a:off x="5897880" y="5143500"/>
            <a:ext cx="6492240" cy="0"/>
          </a:xfrm>
          <a:prstGeom prst="line">
            <a:avLst/>
          </a:prstGeom>
          <a:ln cap="flat" w="38100">
            <a:solidFill>
              <a:srgbClr val="EAE4D2"/>
            </a:solidFill>
            <a:prstDash val="solid"/>
            <a:headEnd type="none" len="sm" w="sm"/>
            <a:tailEnd type="none" len="sm" w="sm"/>
          </a:ln>
        </p:spPr>
      </p:sp>
      <p:sp>
        <p:nvSpPr>
          <p:cNvPr name="TextBox 30" id="30"/>
          <p:cNvSpPr txBox="true"/>
          <p:nvPr/>
        </p:nvSpPr>
        <p:spPr>
          <a:xfrm rot="0">
            <a:off x="1349496" y="450715"/>
            <a:ext cx="6543494" cy="984885"/>
          </a:xfrm>
          <a:prstGeom prst="rect">
            <a:avLst/>
          </a:prstGeom>
        </p:spPr>
        <p:txBody>
          <a:bodyPr anchor="t" rtlCol="false" tIns="0" lIns="0" bIns="0" rIns="0">
            <a:spAutoFit/>
          </a:bodyPr>
          <a:lstStyle/>
          <a:p>
            <a:pPr algn="l">
              <a:lnSpc>
                <a:spcPts val="7560"/>
              </a:lnSpc>
            </a:pPr>
            <a:r>
              <a:rPr lang="en-US" sz="7200">
                <a:solidFill>
                  <a:srgbClr val="FFFFFF"/>
                </a:solidFill>
                <a:latin typeface="Dream Avenue"/>
                <a:ea typeface="Dream Avenue"/>
                <a:cs typeface="Dream Avenue"/>
                <a:sym typeface="Dream Avenue"/>
              </a:rPr>
              <a:t>LAWS </a:t>
            </a:r>
          </a:p>
        </p:txBody>
      </p:sp>
      <p:sp>
        <p:nvSpPr>
          <p:cNvPr name="TextBox 31" id="31"/>
          <p:cNvSpPr txBox="true"/>
          <p:nvPr/>
        </p:nvSpPr>
        <p:spPr>
          <a:xfrm rot="0">
            <a:off x="9325044" y="2723886"/>
            <a:ext cx="8215312" cy="505560"/>
          </a:xfrm>
          <a:prstGeom prst="rect">
            <a:avLst/>
          </a:prstGeom>
        </p:spPr>
        <p:txBody>
          <a:bodyPr anchor="t" rtlCol="false" tIns="0" lIns="0" bIns="0" rIns="0">
            <a:spAutoFit/>
          </a:bodyPr>
          <a:lstStyle/>
          <a:p>
            <a:pPr algn="l">
              <a:lnSpc>
                <a:spcPts val="4159"/>
              </a:lnSpc>
            </a:pPr>
            <a:r>
              <a:rPr lang="en-US" sz="2971" b="true">
                <a:solidFill>
                  <a:srgbClr val="000000"/>
                </a:solidFill>
                <a:latin typeface="Canva Sans Bold"/>
                <a:ea typeface="Canva Sans Bold"/>
                <a:cs typeface="Canva Sans Bold"/>
                <a:sym typeface="Canva Sans Bold"/>
              </a:rPr>
              <a:t>NGOs Working on Prevention and Awareness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757868"/>
            <a:ext cx="18288000" cy="4529132"/>
            <a:chOff x="0" y="0"/>
            <a:chExt cx="4816593" cy="1192858"/>
          </a:xfrm>
        </p:grpSpPr>
        <p:sp>
          <p:nvSpPr>
            <p:cNvPr name="Freeform 3" id="3"/>
            <p:cNvSpPr/>
            <p:nvPr/>
          </p:nvSpPr>
          <p:spPr>
            <a:xfrm flipH="false" flipV="false" rot="0">
              <a:off x="0" y="0"/>
              <a:ext cx="4816592" cy="1192858"/>
            </a:xfrm>
            <a:custGeom>
              <a:avLst/>
              <a:gdLst/>
              <a:ahLst/>
              <a:cxnLst/>
              <a:rect r="r" b="b" t="t" l="l"/>
              <a:pathLst>
                <a:path h="1192858" w="4816592">
                  <a:moveTo>
                    <a:pt x="0" y="0"/>
                  </a:moveTo>
                  <a:lnTo>
                    <a:pt x="4816592" y="0"/>
                  </a:lnTo>
                  <a:lnTo>
                    <a:pt x="4816592" y="1192858"/>
                  </a:lnTo>
                  <a:lnTo>
                    <a:pt x="0" y="1192858"/>
                  </a:lnTo>
                  <a:close/>
                </a:path>
              </a:pathLst>
            </a:custGeom>
            <a:solidFill>
              <a:srgbClr val="17726D"/>
            </a:solidFill>
          </p:spPr>
        </p:sp>
        <p:sp>
          <p:nvSpPr>
            <p:cNvPr name="TextBox 4" id="4"/>
            <p:cNvSpPr txBox="true"/>
            <p:nvPr/>
          </p:nvSpPr>
          <p:spPr>
            <a:xfrm>
              <a:off x="0" y="-47625"/>
              <a:ext cx="4816593" cy="1240483"/>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28700" y="0"/>
            <a:ext cx="5925122" cy="9258300"/>
            <a:chOff x="0" y="0"/>
            <a:chExt cx="7900163" cy="12344400"/>
          </a:xfrm>
        </p:grpSpPr>
        <p:pic>
          <p:nvPicPr>
            <p:cNvPr name="Picture 6" id="6"/>
            <p:cNvPicPr>
              <a:picLocks noChangeAspect="true"/>
            </p:cNvPicPr>
            <p:nvPr/>
          </p:nvPicPr>
          <p:blipFill>
            <a:blip r:embed="rId2"/>
            <a:srcRect l="54034" t="0" r="13726" b="0"/>
            <a:stretch>
              <a:fillRect/>
            </a:stretch>
          </p:blipFill>
          <p:spPr>
            <a:xfrm flipH="false" flipV="false">
              <a:off x="0" y="0"/>
              <a:ext cx="7900163" cy="12344400"/>
            </a:xfrm>
            <a:prstGeom prst="rect">
              <a:avLst/>
            </a:prstGeom>
          </p:spPr>
        </p:pic>
      </p:grpSp>
      <p:grpSp>
        <p:nvGrpSpPr>
          <p:cNvPr name="Group 7" id="7"/>
          <p:cNvGrpSpPr/>
          <p:nvPr/>
        </p:nvGrpSpPr>
        <p:grpSpPr>
          <a:xfrm rot="0">
            <a:off x="15853048" y="-912528"/>
            <a:ext cx="3803190" cy="38031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0" id="10"/>
          <p:cNvGrpSpPr/>
          <p:nvPr/>
        </p:nvGrpSpPr>
        <p:grpSpPr>
          <a:xfrm rot="0">
            <a:off x="0" y="9258300"/>
            <a:ext cx="1028700" cy="1028700"/>
            <a:chOff x="0" y="0"/>
            <a:chExt cx="270933" cy="270933"/>
          </a:xfrm>
        </p:grpSpPr>
        <p:sp>
          <p:nvSpPr>
            <p:cNvPr name="Freeform 11" id="11"/>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EAE4D2"/>
            </a:solidFill>
          </p:spPr>
        </p:sp>
        <p:sp>
          <p:nvSpPr>
            <p:cNvPr name="TextBox 12" id="12"/>
            <p:cNvSpPr txBox="true"/>
            <p:nvPr/>
          </p:nvSpPr>
          <p:spPr>
            <a:xfrm>
              <a:off x="0" y="-47625"/>
              <a:ext cx="270933" cy="318558"/>
            </a:xfrm>
            <a:prstGeom prst="rect">
              <a:avLst/>
            </a:prstGeom>
          </p:spPr>
          <p:txBody>
            <a:bodyPr anchor="ctr" rtlCol="false" tIns="50800" lIns="50800" bIns="50800" rIns="50800"/>
            <a:lstStyle/>
            <a:p>
              <a:pPr algn="ctr">
                <a:lnSpc>
                  <a:spcPts val="2479"/>
                </a:lnSpc>
              </a:pPr>
            </a:p>
          </p:txBody>
        </p:sp>
      </p:grpSp>
      <p:sp>
        <p:nvSpPr>
          <p:cNvPr name="TextBox 13" id="13"/>
          <p:cNvSpPr txBox="true"/>
          <p:nvPr/>
        </p:nvSpPr>
        <p:spPr>
          <a:xfrm rot="0">
            <a:off x="7830382" y="552744"/>
            <a:ext cx="9552743" cy="640081"/>
          </a:xfrm>
          <a:prstGeom prst="rect">
            <a:avLst/>
          </a:prstGeom>
        </p:spPr>
        <p:txBody>
          <a:bodyPr anchor="t" rtlCol="false" tIns="0" lIns="0" bIns="0" rIns="0">
            <a:spAutoFit/>
          </a:bodyPr>
          <a:lstStyle/>
          <a:p>
            <a:pPr algn="l">
              <a:lnSpc>
                <a:spcPts val="4830"/>
              </a:lnSpc>
            </a:pPr>
            <a:r>
              <a:rPr lang="en-US" sz="4600">
                <a:solidFill>
                  <a:srgbClr val="17726D"/>
                </a:solidFill>
                <a:latin typeface="Dream Avenue"/>
                <a:ea typeface="Dream Avenue"/>
                <a:cs typeface="Dream Avenue"/>
                <a:sym typeface="Dream Avenue"/>
              </a:rPr>
              <a:t>HOW TO CREATE AWARENESS ?</a:t>
            </a:r>
          </a:p>
        </p:txBody>
      </p:sp>
      <p:sp>
        <p:nvSpPr>
          <p:cNvPr name="TextBox 14" id="14"/>
          <p:cNvSpPr txBox="true"/>
          <p:nvPr/>
        </p:nvSpPr>
        <p:spPr>
          <a:xfrm rot="0">
            <a:off x="7830382" y="6071108"/>
            <a:ext cx="5471367" cy="481330"/>
          </a:xfrm>
          <a:prstGeom prst="rect">
            <a:avLst/>
          </a:prstGeom>
        </p:spPr>
        <p:txBody>
          <a:bodyPr anchor="t" rtlCol="false" tIns="0" lIns="0" bIns="0" rIns="0">
            <a:spAutoFit/>
          </a:bodyPr>
          <a:lstStyle/>
          <a:p>
            <a:pPr algn="l">
              <a:lnSpc>
                <a:spcPts val="3919"/>
              </a:lnSpc>
            </a:pPr>
            <a:r>
              <a:rPr lang="en-US" b="true" sz="2799" spc="139">
                <a:solidFill>
                  <a:srgbClr val="FFFFFF"/>
                </a:solidFill>
                <a:latin typeface="Lora Bold"/>
                <a:ea typeface="Lora Bold"/>
                <a:cs typeface="Lora Bold"/>
                <a:sym typeface="Lora Bold"/>
              </a:rPr>
              <a:t>PROMOTING CONSENT</a:t>
            </a:r>
          </a:p>
        </p:txBody>
      </p:sp>
      <p:grpSp>
        <p:nvGrpSpPr>
          <p:cNvPr name="Group 15" id="15"/>
          <p:cNvGrpSpPr/>
          <p:nvPr/>
        </p:nvGrpSpPr>
        <p:grpSpPr>
          <a:xfrm rot="0">
            <a:off x="7830382" y="1751584"/>
            <a:ext cx="9924261" cy="3391916"/>
            <a:chOff x="0" y="0"/>
            <a:chExt cx="13232348" cy="4522554"/>
          </a:xfrm>
        </p:grpSpPr>
        <p:sp>
          <p:nvSpPr>
            <p:cNvPr name="TextBox 16" id="16"/>
            <p:cNvSpPr txBox="true"/>
            <p:nvPr/>
          </p:nvSpPr>
          <p:spPr>
            <a:xfrm rot="0">
              <a:off x="0" y="-57150"/>
              <a:ext cx="9091787" cy="622723"/>
            </a:xfrm>
            <a:prstGeom prst="rect">
              <a:avLst/>
            </a:prstGeom>
          </p:spPr>
          <p:txBody>
            <a:bodyPr anchor="t" rtlCol="false" tIns="0" lIns="0" bIns="0" rIns="0">
              <a:spAutoFit/>
            </a:bodyPr>
            <a:lstStyle/>
            <a:p>
              <a:pPr algn="l">
                <a:lnSpc>
                  <a:spcPts val="3919"/>
                </a:lnSpc>
              </a:pPr>
              <a:r>
                <a:rPr lang="en-US" b="true" sz="2799" spc="139">
                  <a:solidFill>
                    <a:srgbClr val="17726D"/>
                  </a:solidFill>
                  <a:latin typeface="Lora Bold"/>
                  <a:ea typeface="Lora Bold"/>
                  <a:cs typeface="Lora Bold"/>
                  <a:sym typeface="Lora Bold"/>
                </a:rPr>
                <a:t>EDUCATION AND AWARENESS</a:t>
              </a:r>
            </a:p>
          </p:txBody>
        </p:sp>
        <p:sp>
          <p:nvSpPr>
            <p:cNvPr name="TextBox 17" id="17"/>
            <p:cNvSpPr txBox="true"/>
            <p:nvPr/>
          </p:nvSpPr>
          <p:spPr>
            <a:xfrm rot="0">
              <a:off x="0" y="740198"/>
              <a:ext cx="13232348" cy="3782356"/>
            </a:xfrm>
            <a:prstGeom prst="rect">
              <a:avLst/>
            </a:prstGeom>
          </p:spPr>
          <p:txBody>
            <a:bodyPr anchor="t" rtlCol="false" tIns="0" lIns="0" bIns="0" rIns="0">
              <a:spAutoFit/>
            </a:bodyPr>
            <a:lstStyle/>
            <a:p>
              <a:pPr algn="just">
                <a:lnSpc>
                  <a:spcPts val="3872"/>
                </a:lnSpc>
              </a:pPr>
              <a:r>
                <a:rPr lang="en-US" b="true" sz="2200" spc="-92">
                  <a:solidFill>
                    <a:srgbClr val="000000"/>
                  </a:solidFill>
                  <a:latin typeface="Lora Bold"/>
                  <a:ea typeface="Lora Bold"/>
                  <a:cs typeface="Lora Bold"/>
                  <a:sym typeface="Lora Bold"/>
                </a:rPr>
                <a:t>Comprehensive Sex Education:</a:t>
              </a:r>
              <a:r>
                <a:rPr lang="en-US" sz="2200" spc="-92">
                  <a:solidFill>
                    <a:srgbClr val="000000"/>
                  </a:solidFill>
                  <a:latin typeface="Lora"/>
                  <a:ea typeface="Lora"/>
                  <a:cs typeface="Lora"/>
                  <a:sym typeface="Lora"/>
                </a:rPr>
                <a:t> Promote education that includes discussions about consent, healthy relationships, and respect for boundaries. Teach individuals about what constitutes sexual assault and the importance of consent.</a:t>
              </a:r>
            </a:p>
            <a:p>
              <a:pPr algn="just">
                <a:lnSpc>
                  <a:spcPts val="3872"/>
                </a:lnSpc>
              </a:pPr>
            </a:p>
            <a:p>
              <a:pPr algn="just" marL="0" indent="0" lvl="0">
                <a:lnSpc>
                  <a:spcPts val="3872"/>
                </a:lnSpc>
              </a:pPr>
              <a:r>
                <a:rPr lang="en-US" b="true" sz="2200" spc="-92">
                  <a:solidFill>
                    <a:srgbClr val="000000"/>
                  </a:solidFill>
                  <a:latin typeface="Lora Bold"/>
                  <a:ea typeface="Lora Bold"/>
                  <a:cs typeface="Lora Bold"/>
                  <a:sym typeface="Lora Bold"/>
                </a:rPr>
                <a:t>Workshops and Training:</a:t>
              </a:r>
              <a:r>
                <a:rPr lang="en-US" sz="2200" spc="-92">
                  <a:solidFill>
                    <a:srgbClr val="000000"/>
                  </a:solidFill>
                  <a:latin typeface="Lora"/>
                  <a:ea typeface="Lora"/>
                  <a:cs typeface="Lora"/>
                  <a:sym typeface="Lora"/>
                </a:rPr>
                <a:t> Conduct workshops in schools, colleges, and workplaces to raise awareness about rape culture, its signs, and how to combat it.</a:t>
              </a:r>
            </a:p>
          </p:txBody>
        </p:sp>
      </p:grpSp>
      <p:sp>
        <p:nvSpPr>
          <p:cNvPr name="TextBox 18" id="18"/>
          <p:cNvSpPr txBox="true"/>
          <p:nvPr/>
        </p:nvSpPr>
        <p:spPr>
          <a:xfrm rot="0">
            <a:off x="7830382" y="6657213"/>
            <a:ext cx="9924261" cy="2862961"/>
          </a:xfrm>
          <a:prstGeom prst="rect">
            <a:avLst/>
          </a:prstGeom>
        </p:spPr>
        <p:txBody>
          <a:bodyPr anchor="t" rtlCol="false" tIns="0" lIns="0" bIns="0" rIns="0">
            <a:spAutoFit/>
          </a:bodyPr>
          <a:lstStyle/>
          <a:p>
            <a:pPr algn="just">
              <a:lnSpc>
                <a:spcPts val="3872"/>
              </a:lnSpc>
            </a:pPr>
            <a:r>
              <a:rPr lang="en-US" b="true" sz="2200" spc="88">
                <a:solidFill>
                  <a:srgbClr val="FFFFFF"/>
                </a:solidFill>
                <a:latin typeface="Lora Bold"/>
                <a:ea typeface="Lora Bold"/>
                <a:cs typeface="Lora Bold"/>
                <a:sym typeface="Lora Bold"/>
              </a:rPr>
              <a:t>Clear Messaging:</a:t>
            </a:r>
            <a:r>
              <a:rPr lang="en-US" sz="2200" spc="88">
                <a:solidFill>
                  <a:srgbClr val="FFFFFF"/>
                </a:solidFill>
                <a:latin typeface="Lora"/>
                <a:ea typeface="Lora"/>
                <a:cs typeface="Lora"/>
                <a:sym typeface="Lora"/>
              </a:rPr>
              <a:t> Emphasize that consent must be clear, enthusiastic, and ongoing. Provide examples to help individuals understand what consent looks like in different situations.</a:t>
            </a:r>
          </a:p>
          <a:p>
            <a:pPr algn="just">
              <a:lnSpc>
                <a:spcPts val="3872"/>
              </a:lnSpc>
            </a:pPr>
          </a:p>
          <a:p>
            <a:pPr algn="just" marL="0" indent="0" lvl="0">
              <a:lnSpc>
                <a:spcPts val="3872"/>
              </a:lnSpc>
            </a:pPr>
            <a:r>
              <a:rPr lang="en-US" b="true" sz="2200" spc="88">
                <a:solidFill>
                  <a:srgbClr val="FFFFFF"/>
                </a:solidFill>
                <a:latin typeface="Lora Bold"/>
                <a:ea typeface="Lora Bold"/>
                <a:cs typeface="Lora Bold"/>
                <a:sym typeface="Lora Bold"/>
              </a:rPr>
              <a:t>Empower Bystanders:</a:t>
            </a:r>
            <a:r>
              <a:rPr lang="en-US" sz="2200" spc="88">
                <a:solidFill>
                  <a:srgbClr val="FFFFFF"/>
                </a:solidFill>
                <a:latin typeface="Lora"/>
                <a:ea typeface="Lora"/>
                <a:cs typeface="Lora"/>
                <a:sym typeface="Lora"/>
              </a:rPr>
              <a:t> Train individuals to recognize potentially harmful situations and empower them to intervene safely.</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757868"/>
            <a:ext cx="18288000" cy="4529132"/>
            <a:chOff x="0" y="0"/>
            <a:chExt cx="4816593" cy="1192858"/>
          </a:xfrm>
        </p:grpSpPr>
        <p:sp>
          <p:nvSpPr>
            <p:cNvPr name="Freeform 3" id="3"/>
            <p:cNvSpPr/>
            <p:nvPr/>
          </p:nvSpPr>
          <p:spPr>
            <a:xfrm flipH="false" flipV="false" rot="0">
              <a:off x="0" y="0"/>
              <a:ext cx="4816592" cy="1192858"/>
            </a:xfrm>
            <a:custGeom>
              <a:avLst/>
              <a:gdLst/>
              <a:ahLst/>
              <a:cxnLst/>
              <a:rect r="r" b="b" t="t" l="l"/>
              <a:pathLst>
                <a:path h="1192858" w="4816592">
                  <a:moveTo>
                    <a:pt x="0" y="0"/>
                  </a:moveTo>
                  <a:lnTo>
                    <a:pt x="4816592" y="0"/>
                  </a:lnTo>
                  <a:lnTo>
                    <a:pt x="4816592" y="1192858"/>
                  </a:lnTo>
                  <a:lnTo>
                    <a:pt x="0" y="1192858"/>
                  </a:lnTo>
                  <a:close/>
                </a:path>
              </a:pathLst>
            </a:custGeom>
            <a:solidFill>
              <a:srgbClr val="17726D"/>
            </a:solidFill>
          </p:spPr>
        </p:sp>
        <p:sp>
          <p:nvSpPr>
            <p:cNvPr name="TextBox 4" id="4"/>
            <p:cNvSpPr txBox="true"/>
            <p:nvPr/>
          </p:nvSpPr>
          <p:spPr>
            <a:xfrm>
              <a:off x="0" y="-47625"/>
              <a:ext cx="4816593" cy="1240483"/>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28700" y="0"/>
            <a:ext cx="5925122" cy="9258300"/>
            <a:chOff x="0" y="0"/>
            <a:chExt cx="7900163" cy="12344400"/>
          </a:xfrm>
        </p:grpSpPr>
        <p:pic>
          <p:nvPicPr>
            <p:cNvPr name="Picture 6" id="6"/>
            <p:cNvPicPr>
              <a:picLocks noChangeAspect="true"/>
            </p:cNvPicPr>
            <p:nvPr/>
          </p:nvPicPr>
          <p:blipFill>
            <a:blip r:embed="rId2"/>
            <a:srcRect l="28720" t="0" r="28720" b="0"/>
            <a:stretch>
              <a:fillRect/>
            </a:stretch>
          </p:blipFill>
          <p:spPr>
            <a:xfrm flipH="false" flipV="false">
              <a:off x="0" y="0"/>
              <a:ext cx="7900163" cy="12344400"/>
            </a:xfrm>
            <a:prstGeom prst="rect">
              <a:avLst/>
            </a:prstGeom>
          </p:spPr>
        </p:pic>
      </p:grpSp>
      <p:grpSp>
        <p:nvGrpSpPr>
          <p:cNvPr name="Group 7" id="7"/>
          <p:cNvGrpSpPr/>
          <p:nvPr/>
        </p:nvGrpSpPr>
        <p:grpSpPr>
          <a:xfrm rot="0">
            <a:off x="15853048" y="-912528"/>
            <a:ext cx="3803190" cy="38031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0" id="10"/>
          <p:cNvGrpSpPr/>
          <p:nvPr/>
        </p:nvGrpSpPr>
        <p:grpSpPr>
          <a:xfrm rot="0">
            <a:off x="0" y="9258300"/>
            <a:ext cx="1028700" cy="1028700"/>
            <a:chOff x="0" y="0"/>
            <a:chExt cx="270933" cy="270933"/>
          </a:xfrm>
        </p:grpSpPr>
        <p:sp>
          <p:nvSpPr>
            <p:cNvPr name="Freeform 11" id="11"/>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EAE4D2"/>
            </a:solidFill>
          </p:spPr>
        </p:sp>
        <p:sp>
          <p:nvSpPr>
            <p:cNvPr name="TextBox 12" id="12"/>
            <p:cNvSpPr txBox="true"/>
            <p:nvPr/>
          </p:nvSpPr>
          <p:spPr>
            <a:xfrm>
              <a:off x="0" y="-47625"/>
              <a:ext cx="270933" cy="318558"/>
            </a:xfrm>
            <a:prstGeom prst="rect">
              <a:avLst/>
            </a:prstGeom>
          </p:spPr>
          <p:txBody>
            <a:bodyPr anchor="ctr" rtlCol="false" tIns="50800" lIns="50800" bIns="50800" rIns="50800"/>
            <a:lstStyle/>
            <a:p>
              <a:pPr algn="ctr">
                <a:lnSpc>
                  <a:spcPts val="2479"/>
                </a:lnSpc>
              </a:pPr>
            </a:p>
          </p:txBody>
        </p:sp>
      </p:grpSp>
      <p:sp>
        <p:nvSpPr>
          <p:cNvPr name="TextBox 13" id="13"/>
          <p:cNvSpPr txBox="true"/>
          <p:nvPr/>
        </p:nvSpPr>
        <p:spPr>
          <a:xfrm rot="0">
            <a:off x="7830382" y="552744"/>
            <a:ext cx="9552743" cy="640081"/>
          </a:xfrm>
          <a:prstGeom prst="rect">
            <a:avLst/>
          </a:prstGeom>
        </p:spPr>
        <p:txBody>
          <a:bodyPr anchor="t" rtlCol="false" tIns="0" lIns="0" bIns="0" rIns="0">
            <a:spAutoFit/>
          </a:bodyPr>
          <a:lstStyle/>
          <a:p>
            <a:pPr algn="l">
              <a:lnSpc>
                <a:spcPts val="4830"/>
              </a:lnSpc>
            </a:pPr>
            <a:r>
              <a:rPr lang="en-US" sz="4600">
                <a:solidFill>
                  <a:srgbClr val="17726D"/>
                </a:solidFill>
                <a:latin typeface="Dream Avenue"/>
                <a:ea typeface="Dream Avenue"/>
                <a:cs typeface="Dream Avenue"/>
                <a:sym typeface="Dream Avenue"/>
              </a:rPr>
              <a:t>HOW TO CREATE AWARENESS ?</a:t>
            </a:r>
          </a:p>
        </p:txBody>
      </p:sp>
      <p:sp>
        <p:nvSpPr>
          <p:cNvPr name="TextBox 14" id="14"/>
          <p:cNvSpPr txBox="true"/>
          <p:nvPr/>
        </p:nvSpPr>
        <p:spPr>
          <a:xfrm rot="0">
            <a:off x="7830382" y="6071108"/>
            <a:ext cx="5471367" cy="481330"/>
          </a:xfrm>
          <a:prstGeom prst="rect">
            <a:avLst/>
          </a:prstGeom>
        </p:spPr>
        <p:txBody>
          <a:bodyPr anchor="t" rtlCol="false" tIns="0" lIns="0" bIns="0" rIns="0">
            <a:spAutoFit/>
          </a:bodyPr>
          <a:lstStyle/>
          <a:p>
            <a:pPr algn="l">
              <a:lnSpc>
                <a:spcPts val="3919"/>
              </a:lnSpc>
            </a:pPr>
            <a:r>
              <a:rPr lang="en-US" b="true" sz="2799" spc="139">
                <a:solidFill>
                  <a:srgbClr val="FFFFFF"/>
                </a:solidFill>
                <a:latin typeface="Lora Bold"/>
                <a:ea typeface="Lora Bold"/>
                <a:cs typeface="Lora Bold"/>
                <a:sym typeface="Lora Bold"/>
              </a:rPr>
              <a:t>ENGAGE MEN AND BOYS</a:t>
            </a:r>
          </a:p>
        </p:txBody>
      </p:sp>
      <p:sp>
        <p:nvSpPr>
          <p:cNvPr name="TextBox 15" id="15"/>
          <p:cNvSpPr txBox="true"/>
          <p:nvPr/>
        </p:nvSpPr>
        <p:spPr>
          <a:xfrm rot="0">
            <a:off x="7830382" y="1694434"/>
            <a:ext cx="8022666" cy="481330"/>
          </a:xfrm>
          <a:prstGeom prst="rect">
            <a:avLst/>
          </a:prstGeom>
        </p:spPr>
        <p:txBody>
          <a:bodyPr anchor="t" rtlCol="false" tIns="0" lIns="0" bIns="0" rIns="0">
            <a:spAutoFit/>
          </a:bodyPr>
          <a:lstStyle/>
          <a:p>
            <a:pPr algn="l">
              <a:lnSpc>
                <a:spcPts val="3919"/>
              </a:lnSpc>
            </a:pPr>
            <a:r>
              <a:rPr lang="en-US" b="true" sz="2799" spc="139">
                <a:solidFill>
                  <a:srgbClr val="17726D"/>
                </a:solidFill>
                <a:latin typeface="Lora Bold"/>
                <a:ea typeface="Lora Bold"/>
                <a:cs typeface="Lora Bold"/>
                <a:sym typeface="Lora Bold"/>
              </a:rPr>
              <a:t>CHALLENGE STEREOTYPES AND NORMS</a:t>
            </a:r>
          </a:p>
        </p:txBody>
      </p:sp>
      <p:sp>
        <p:nvSpPr>
          <p:cNvPr name="TextBox 16" id="16"/>
          <p:cNvSpPr txBox="true"/>
          <p:nvPr/>
        </p:nvSpPr>
        <p:spPr>
          <a:xfrm rot="0">
            <a:off x="7830382" y="2280539"/>
            <a:ext cx="9924261" cy="2862961"/>
          </a:xfrm>
          <a:prstGeom prst="rect">
            <a:avLst/>
          </a:prstGeom>
        </p:spPr>
        <p:txBody>
          <a:bodyPr anchor="t" rtlCol="false" tIns="0" lIns="0" bIns="0" rIns="0">
            <a:spAutoFit/>
          </a:bodyPr>
          <a:lstStyle/>
          <a:p>
            <a:pPr algn="just">
              <a:lnSpc>
                <a:spcPts val="3872"/>
              </a:lnSpc>
            </a:pPr>
            <a:r>
              <a:rPr lang="en-US" b="true" sz="2200" spc="-92">
                <a:solidFill>
                  <a:srgbClr val="000000"/>
                </a:solidFill>
                <a:latin typeface="Lora Bold"/>
                <a:ea typeface="Lora Bold"/>
                <a:cs typeface="Lora Bold"/>
                <a:sym typeface="Lora Bold"/>
              </a:rPr>
              <a:t>Media Representation:</a:t>
            </a:r>
            <a:r>
              <a:rPr lang="en-US" sz="2200" spc="-92">
                <a:solidFill>
                  <a:srgbClr val="000000"/>
                </a:solidFill>
                <a:latin typeface="Lora"/>
                <a:ea typeface="Lora"/>
                <a:cs typeface="Lora"/>
                <a:sym typeface="Lora"/>
              </a:rPr>
              <a:t> Advocate for responsible media portrayals of gender and relationships. Challenge stereotypes that normalize violence against women and trivialize consent.</a:t>
            </a:r>
          </a:p>
          <a:p>
            <a:pPr algn="just">
              <a:lnSpc>
                <a:spcPts val="3872"/>
              </a:lnSpc>
            </a:pPr>
          </a:p>
          <a:p>
            <a:pPr algn="just" marL="0" indent="0" lvl="0">
              <a:lnSpc>
                <a:spcPts val="3872"/>
              </a:lnSpc>
            </a:pPr>
            <a:r>
              <a:rPr lang="en-US" b="true" sz="2200" spc="-92">
                <a:solidFill>
                  <a:srgbClr val="000000"/>
                </a:solidFill>
                <a:latin typeface="Lora Bold"/>
                <a:ea typeface="Lora Bold"/>
                <a:cs typeface="Lora Bold"/>
                <a:sym typeface="Lora Bold"/>
              </a:rPr>
              <a:t>Positive Role Models:</a:t>
            </a:r>
            <a:r>
              <a:rPr lang="en-US" sz="2200" spc="-92">
                <a:solidFill>
                  <a:srgbClr val="000000"/>
                </a:solidFill>
                <a:latin typeface="Lora"/>
                <a:ea typeface="Lora"/>
                <a:cs typeface="Lora"/>
                <a:sym typeface="Lora"/>
              </a:rPr>
              <a:t> Highlight stories and figures that promote respect, equality, and healthy relationships.</a:t>
            </a:r>
          </a:p>
        </p:txBody>
      </p:sp>
      <p:sp>
        <p:nvSpPr>
          <p:cNvPr name="TextBox 17" id="17"/>
          <p:cNvSpPr txBox="true"/>
          <p:nvPr/>
        </p:nvSpPr>
        <p:spPr>
          <a:xfrm rot="0">
            <a:off x="7830382" y="6657213"/>
            <a:ext cx="9924261" cy="3348736"/>
          </a:xfrm>
          <a:prstGeom prst="rect">
            <a:avLst/>
          </a:prstGeom>
        </p:spPr>
        <p:txBody>
          <a:bodyPr anchor="t" rtlCol="false" tIns="0" lIns="0" bIns="0" rIns="0">
            <a:spAutoFit/>
          </a:bodyPr>
          <a:lstStyle/>
          <a:p>
            <a:pPr algn="just">
              <a:lnSpc>
                <a:spcPts val="3872"/>
              </a:lnSpc>
            </a:pPr>
            <a:r>
              <a:rPr lang="en-US" b="true" sz="2200" spc="88">
                <a:solidFill>
                  <a:srgbClr val="FFFFFF"/>
                </a:solidFill>
                <a:latin typeface="Lora Bold"/>
                <a:ea typeface="Lora Bold"/>
                <a:cs typeface="Lora Bold"/>
                <a:sym typeface="Lora Bold"/>
              </a:rPr>
              <a:t>Involve Men in the Conversation:</a:t>
            </a:r>
            <a:r>
              <a:rPr lang="en-US" sz="2200" spc="88">
                <a:solidFill>
                  <a:srgbClr val="FFFFFF"/>
                </a:solidFill>
                <a:latin typeface="Lora"/>
                <a:ea typeface="Lora"/>
                <a:cs typeface="Lora"/>
                <a:sym typeface="Lora"/>
              </a:rPr>
              <a:t> Encourage men and boys to participate in discussions about consent and respect, helping them understand their role in preventing sexual violence.</a:t>
            </a:r>
          </a:p>
          <a:p>
            <a:pPr algn="just">
              <a:lnSpc>
                <a:spcPts val="3872"/>
              </a:lnSpc>
            </a:pPr>
          </a:p>
          <a:p>
            <a:pPr algn="just" marL="0" indent="0" lvl="0">
              <a:lnSpc>
                <a:spcPts val="3872"/>
              </a:lnSpc>
            </a:pPr>
            <a:r>
              <a:rPr lang="en-US" b="true" sz="2200" spc="88">
                <a:solidFill>
                  <a:srgbClr val="FFFFFF"/>
                </a:solidFill>
                <a:latin typeface="Lora Bold"/>
                <a:ea typeface="Lora Bold"/>
                <a:cs typeface="Lora Bold"/>
                <a:sym typeface="Lora Bold"/>
              </a:rPr>
              <a:t>Promote Positive Masculinity:</a:t>
            </a:r>
            <a:r>
              <a:rPr lang="en-US" sz="2200" spc="88">
                <a:solidFill>
                  <a:srgbClr val="FFFFFF"/>
                </a:solidFill>
                <a:latin typeface="Lora"/>
                <a:ea typeface="Lora"/>
                <a:cs typeface="Lora"/>
                <a:sym typeface="Lora"/>
              </a:rPr>
              <a:t> Encourage behaviors that reflect respect, empathy, and non-violence. Address toxic masculinity that perpetuates harmful attitudes toward women.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08483" cy="10287000"/>
            <a:chOff x="0" y="0"/>
            <a:chExt cx="1661493" cy="2709333"/>
          </a:xfrm>
        </p:grpSpPr>
        <p:sp>
          <p:nvSpPr>
            <p:cNvPr name="Freeform 3" id="3"/>
            <p:cNvSpPr/>
            <p:nvPr/>
          </p:nvSpPr>
          <p:spPr>
            <a:xfrm flipH="false" flipV="false" rot="0">
              <a:off x="0" y="0"/>
              <a:ext cx="1661494" cy="2709333"/>
            </a:xfrm>
            <a:custGeom>
              <a:avLst/>
              <a:gdLst/>
              <a:ahLst/>
              <a:cxnLst/>
              <a:rect r="r" b="b" t="t" l="l"/>
              <a:pathLst>
                <a:path h="2709333" w="1661494">
                  <a:moveTo>
                    <a:pt x="0" y="0"/>
                  </a:moveTo>
                  <a:lnTo>
                    <a:pt x="1661494" y="0"/>
                  </a:lnTo>
                  <a:lnTo>
                    <a:pt x="1661494" y="2709333"/>
                  </a:lnTo>
                  <a:lnTo>
                    <a:pt x="0" y="2709333"/>
                  </a:lnTo>
                  <a:close/>
                </a:path>
              </a:pathLst>
            </a:custGeom>
            <a:solidFill>
              <a:srgbClr val="17726D"/>
            </a:solidFill>
          </p:spPr>
        </p:sp>
        <p:sp>
          <p:nvSpPr>
            <p:cNvPr name="TextBox 4" id="4"/>
            <p:cNvSpPr txBox="true"/>
            <p:nvPr/>
          </p:nvSpPr>
          <p:spPr>
            <a:xfrm>
              <a:off x="0" y="-47625"/>
              <a:ext cx="1661493"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28700" y="1559323"/>
            <a:ext cx="7168383" cy="7168355"/>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39086" t="0" r="-39086" b="0"/>
              </a:stretch>
            </a:blipFill>
          </p:spPr>
        </p:sp>
      </p:grpSp>
      <p:sp>
        <p:nvSpPr>
          <p:cNvPr name="Freeform 7" id="7"/>
          <p:cNvSpPr/>
          <p:nvPr/>
        </p:nvSpPr>
        <p:spPr>
          <a:xfrm flipH="false" flipV="false" rot="0">
            <a:off x="1028700" y="1559323"/>
            <a:ext cx="1189176" cy="1137285"/>
          </a:xfrm>
          <a:custGeom>
            <a:avLst/>
            <a:gdLst/>
            <a:ahLst/>
            <a:cxnLst/>
            <a:rect r="r" b="b" t="t" l="l"/>
            <a:pathLst>
              <a:path h="1137285" w="1189176">
                <a:moveTo>
                  <a:pt x="0" y="0"/>
                </a:moveTo>
                <a:lnTo>
                  <a:pt x="1189176" y="0"/>
                </a:lnTo>
                <a:lnTo>
                  <a:pt x="1189176" y="1137285"/>
                </a:lnTo>
                <a:lnTo>
                  <a:pt x="0" y="11372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028700" y="8881660"/>
            <a:ext cx="715180" cy="7151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AE4D2"/>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14871011" y="6031106"/>
            <a:ext cx="5402508" cy="540250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14" id="14"/>
          <p:cNvSpPr/>
          <p:nvPr/>
        </p:nvSpPr>
        <p:spPr>
          <a:xfrm flipV="true">
            <a:off x="8326569" y="2178448"/>
            <a:ext cx="4795011" cy="0"/>
          </a:xfrm>
          <a:prstGeom prst="line">
            <a:avLst/>
          </a:prstGeom>
          <a:ln cap="flat" w="76200">
            <a:solidFill>
              <a:srgbClr val="EAE4D2"/>
            </a:solidFill>
            <a:prstDash val="solid"/>
            <a:headEnd type="none" len="sm" w="sm"/>
            <a:tailEnd type="none" len="sm" w="sm"/>
          </a:ln>
        </p:spPr>
      </p:sp>
      <p:sp>
        <p:nvSpPr>
          <p:cNvPr name="TextBox 15" id="15"/>
          <p:cNvSpPr txBox="true"/>
          <p:nvPr/>
        </p:nvSpPr>
        <p:spPr>
          <a:xfrm rot="0">
            <a:off x="8326496" y="749698"/>
            <a:ext cx="8999977" cy="984885"/>
          </a:xfrm>
          <a:prstGeom prst="rect">
            <a:avLst/>
          </a:prstGeom>
        </p:spPr>
        <p:txBody>
          <a:bodyPr anchor="t" rtlCol="false" tIns="0" lIns="0" bIns="0" rIns="0">
            <a:spAutoFit/>
          </a:bodyPr>
          <a:lstStyle/>
          <a:p>
            <a:pPr algn="l">
              <a:lnSpc>
                <a:spcPts val="7560"/>
              </a:lnSpc>
            </a:pPr>
            <a:r>
              <a:rPr lang="en-US" sz="7200">
                <a:solidFill>
                  <a:srgbClr val="17726D"/>
                </a:solidFill>
                <a:latin typeface="Dream Avenue"/>
                <a:ea typeface="Dream Avenue"/>
                <a:cs typeface="Dream Avenue"/>
                <a:sym typeface="Dream Avenue"/>
              </a:rPr>
              <a:t>INTRODUCTION</a:t>
            </a:r>
          </a:p>
        </p:txBody>
      </p:sp>
      <p:sp>
        <p:nvSpPr>
          <p:cNvPr name="TextBox 16" id="16"/>
          <p:cNvSpPr txBox="true"/>
          <p:nvPr/>
        </p:nvSpPr>
        <p:spPr>
          <a:xfrm rot="0">
            <a:off x="8384782" y="1715533"/>
            <a:ext cx="7513211" cy="424815"/>
          </a:xfrm>
          <a:prstGeom prst="rect">
            <a:avLst/>
          </a:prstGeom>
        </p:spPr>
        <p:txBody>
          <a:bodyPr anchor="t" rtlCol="false" tIns="0" lIns="0" bIns="0" rIns="0">
            <a:spAutoFit/>
          </a:bodyPr>
          <a:lstStyle/>
          <a:p>
            <a:pPr algn="l" marL="0" indent="0" lvl="0">
              <a:lnSpc>
                <a:spcPts val="3359"/>
              </a:lnSpc>
            </a:pPr>
            <a:r>
              <a:rPr lang="en-US" sz="2400" spc="177">
                <a:solidFill>
                  <a:srgbClr val="000000"/>
                </a:solidFill>
                <a:latin typeface="Dream Avenue"/>
                <a:ea typeface="Dream Avenue"/>
                <a:cs typeface="Dream Avenue"/>
                <a:sym typeface="Dream Avenue"/>
              </a:rPr>
              <a:t>ABOUT THE TOPIC</a:t>
            </a:r>
          </a:p>
        </p:txBody>
      </p:sp>
      <p:sp>
        <p:nvSpPr>
          <p:cNvPr name="TextBox 17" id="17"/>
          <p:cNvSpPr txBox="true"/>
          <p:nvPr/>
        </p:nvSpPr>
        <p:spPr>
          <a:xfrm rot="0">
            <a:off x="8384782" y="2297644"/>
            <a:ext cx="9330622" cy="7234936"/>
          </a:xfrm>
          <a:prstGeom prst="rect">
            <a:avLst/>
          </a:prstGeom>
        </p:spPr>
        <p:txBody>
          <a:bodyPr anchor="t" rtlCol="false" tIns="0" lIns="0" bIns="0" rIns="0">
            <a:spAutoFit/>
          </a:bodyPr>
          <a:lstStyle/>
          <a:p>
            <a:pPr algn="just">
              <a:lnSpc>
                <a:spcPts val="3872"/>
              </a:lnSpc>
            </a:pPr>
            <a:r>
              <a:rPr lang="en-US" b="true" sz="2200" spc="-81">
                <a:solidFill>
                  <a:srgbClr val="000000"/>
                </a:solidFill>
                <a:latin typeface="Lora Bold"/>
                <a:ea typeface="Lora Bold"/>
                <a:cs typeface="Lora Bold"/>
                <a:sym typeface="Lora Bold"/>
              </a:rPr>
              <a:t>Pervasive Issue:</a:t>
            </a:r>
            <a:r>
              <a:rPr lang="en-US" sz="2200" spc="-81">
                <a:solidFill>
                  <a:srgbClr val="000000"/>
                </a:solidFill>
                <a:latin typeface="Lora"/>
                <a:ea typeface="Lora"/>
                <a:cs typeface="Lora"/>
                <a:sym typeface="Lora"/>
              </a:rPr>
              <a:t> Rape, sexual abuse, and sexual assault occur globally across all social, cultural, and geographical boundaries. </a:t>
            </a:r>
          </a:p>
          <a:p>
            <a:pPr algn="just">
              <a:lnSpc>
                <a:spcPts val="3872"/>
              </a:lnSpc>
            </a:pPr>
          </a:p>
          <a:p>
            <a:pPr algn="just">
              <a:lnSpc>
                <a:spcPts val="3872"/>
              </a:lnSpc>
            </a:pPr>
            <a:r>
              <a:rPr lang="en-US" b="true" sz="2200" spc="-81">
                <a:solidFill>
                  <a:srgbClr val="000000"/>
                </a:solidFill>
                <a:latin typeface="Lora Bold"/>
                <a:ea typeface="Lora Bold"/>
                <a:cs typeface="Lora Bold"/>
                <a:sym typeface="Lora Bold"/>
              </a:rPr>
              <a:t>Physical and Psychological Trauma:</a:t>
            </a:r>
            <a:r>
              <a:rPr lang="en-US" sz="2200" spc="-81">
                <a:solidFill>
                  <a:srgbClr val="000000"/>
                </a:solidFill>
                <a:latin typeface="Lora"/>
                <a:ea typeface="Lora"/>
                <a:cs typeface="Lora"/>
                <a:sym typeface="Lora"/>
              </a:rPr>
              <a:t> Victims face deep trauma, while society often perpetuates fear, shame, and stigma. </a:t>
            </a:r>
          </a:p>
          <a:p>
            <a:pPr algn="just">
              <a:lnSpc>
                <a:spcPts val="3872"/>
              </a:lnSpc>
            </a:pPr>
          </a:p>
          <a:p>
            <a:pPr algn="just">
              <a:lnSpc>
                <a:spcPts val="3872"/>
              </a:lnSpc>
            </a:pPr>
            <a:r>
              <a:rPr lang="en-US" b="true" sz="2200" spc="-81">
                <a:solidFill>
                  <a:srgbClr val="000000"/>
                </a:solidFill>
                <a:latin typeface="Lora Bold"/>
                <a:ea typeface="Lora Bold"/>
                <a:cs typeface="Lora Bold"/>
                <a:sym typeface="Lora Bold"/>
              </a:rPr>
              <a:t>Underreporting:</a:t>
            </a:r>
            <a:r>
              <a:rPr lang="en-US" sz="2200" spc="-81">
                <a:solidFill>
                  <a:srgbClr val="000000"/>
                </a:solidFill>
                <a:latin typeface="Lora"/>
                <a:ea typeface="Lora"/>
                <a:cs typeface="Lora"/>
                <a:sym typeface="Lora"/>
              </a:rPr>
              <a:t> Millions of cases go unreported each year due to fear, stigma, and distrust in the justice system.</a:t>
            </a:r>
          </a:p>
          <a:p>
            <a:pPr algn="just">
              <a:lnSpc>
                <a:spcPts val="3872"/>
              </a:lnSpc>
            </a:pPr>
            <a:r>
              <a:rPr lang="en-US" sz="2200" spc="-81">
                <a:solidFill>
                  <a:srgbClr val="000000"/>
                </a:solidFill>
                <a:latin typeface="Lora"/>
                <a:ea typeface="Lora"/>
                <a:cs typeface="Lora"/>
                <a:sym typeface="Lora"/>
              </a:rPr>
              <a:t> </a:t>
            </a:r>
          </a:p>
          <a:p>
            <a:pPr algn="just">
              <a:lnSpc>
                <a:spcPts val="3872"/>
              </a:lnSpc>
            </a:pPr>
            <a:r>
              <a:rPr lang="en-US" b="true" sz="2200" spc="-81">
                <a:solidFill>
                  <a:srgbClr val="000000"/>
                </a:solidFill>
                <a:latin typeface="Lora Bold"/>
                <a:ea typeface="Lora Bold"/>
                <a:cs typeface="Lora Bold"/>
                <a:sym typeface="Lora Bold"/>
              </a:rPr>
              <a:t>WHO Statistics:</a:t>
            </a:r>
            <a:r>
              <a:rPr lang="en-US" sz="2200" spc="-81">
                <a:solidFill>
                  <a:srgbClr val="000000"/>
                </a:solidFill>
                <a:latin typeface="Lora"/>
                <a:ea typeface="Lora"/>
                <a:cs typeface="Lora"/>
                <a:sym typeface="Lora"/>
              </a:rPr>
              <a:t> 1 in 3 women globally (around 736 million) experience sexual or physical violence, mostly by intimate partners.</a:t>
            </a:r>
          </a:p>
          <a:p>
            <a:pPr algn="just">
              <a:lnSpc>
                <a:spcPts val="3872"/>
              </a:lnSpc>
            </a:pPr>
            <a:r>
              <a:rPr lang="en-US" sz="2200" spc="-81">
                <a:solidFill>
                  <a:srgbClr val="000000"/>
                </a:solidFill>
                <a:latin typeface="Lora"/>
                <a:ea typeface="Lora"/>
                <a:cs typeface="Lora"/>
                <a:sym typeface="Lora"/>
              </a:rPr>
              <a:t> </a:t>
            </a:r>
          </a:p>
          <a:p>
            <a:pPr algn="just">
              <a:lnSpc>
                <a:spcPts val="3872"/>
              </a:lnSpc>
            </a:pPr>
            <a:r>
              <a:rPr lang="en-US" b="true" sz="2200" spc="-81">
                <a:solidFill>
                  <a:srgbClr val="000000"/>
                </a:solidFill>
                <a:latin typeface="Lora Bold"/>
                <a:ea typeface="Lora Bold"/>
                <a:cs typeface="Lora Bold"/>
                <a:sym typeface="Lora Bold"/>
              </a:rPr>
              <a:t>UNODC Data:</a:t>
            </a:r>
            <a:r>
              <a:rPr lang="en-US" sz="2200" spc="-81">
                <a:solidFill>
                  <a:srgbClr val="000000"/>
                </a:solidFill>
                <a:latin typeface="Lora"/>
                <a:ea typeface="Lora"/>
                <a:cs typeface="Lora"/>
                <a:sym typeface="Lora"/>
              </a:rPr>
              <a:t> An estimated 250,000 rape cases reported globally annually, but this likely represents only a small fraction of the true total.</a:t>
            </a:r>
          </a:p>
          <a:p>
            <a:pPr algn="just" marL="0" indent="0" lvl="0">
              <a:lnSpc>
                <a:spcPts val="3872"/>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757868"/>
            <a:ext cx="18288000" cy="4529132"/>
            <a:chOff x="0" y="0"/>
            <a:chExt cx="4816593" cy="1192858"/>
          </a:xfrm>
        </p:grpSpPr>
        <p:sp>
          <p:nvSpPr>
            <p:cNvPr name="Freeform 3" id="3"/>
            <p:cNvSpPr/>
            <p:nvPr/>
          </p:nvSpPr>
          <p:spPr>
            <a:xfrm flipH="false" flipV="false" rot="0">
              <a:off x="0" y="0"/>
              <a:ext cx="4816592" cy="1192858"/>
            </a:xfrm>
            <a:custGeom>
              <a:avLst/>
              <a:gdLst/>
              <a:ahLst/>
              <a:cxnLst/>
              <a:rect r="r" b="b" t="t" l="l"/>
              <a:pathLst>
                <a:path h="1192858" w="4816592">
                  <a:moveTo>
                    <a:pt x="0" y="0"/>
                  </a:moveTo>
                  <a:lnTo>
                    <a:pt x="4816592" y="0"/>
                  </a:lnTo>
                  <a:lnTo>
                    <a:pt x="4816592" y="1192858"/>
                  </a:lnTo>
                  <a:lnTo>
                    <a:pt x="0" y="1192858"/>
                  </a:lnTo>
                  <a:close/>
                </a:path>
              </a:pathLst>
            </a:custGeom>
            <a:solidFill>
              <a:srgbClr val="17726D"/>
            </a:solidFill>
          </p:spPr>
        </p:sp>
        <p:sp>
          <p:nvSpPr>
            <p:cNvPr name="TextBox 4" id="4"/>
            <p:cNvSpPr txBox="true"/>
            <p:nvPr/>
          </p:nvSpPr>
          <p:spPr>
            <a:xfrm>
              <a:off x="0" y="-47625"/>
              <a:ext cx="4816593" cy="1240483"/>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28700" y="0"/>
            <a:ext cx="5925122" cy="9258300"/>
            <a:chOff x="0" y="0"/>
            <a:chExt cx="7900163" cy="12344400"/>
          </a:xfrm>
        </p:grpSpPr>
        <p:pic>
          <p:nvPicPr>
            <p:cNvPr name="Picture 6" id="6"/>
            <p:cNvPicPr>
              <a:picLocks noChangeAspect="true"/>
            </p:cNvPicPr>
            <p:nvPr/>
          </p:nvPicPr>
          <p:blipFill>
            <a:blip r:embed="rId2"/>
            <a:srcRect l="34640" t="0" r="34640" b="0"/>
            <a:stretch>
              <a:fillRect/>
            </a:stretch>
          </p:blipFill>
          <p:spPr>
            <a:xfrm flipH="false" flipV="false">
              <a:off x="0" y="0"/>
              <a:ext cx="7900163" cy="12344400"/>
            </a:xfrm>
            <a:prstGeom prst="rect">
              <a:avLst/>
            </a:prstGeom>
          </p:spPr>
        </p:pic>
      </p:grpSp>
      <p:grpSp>
        <p:nvGrpSpPr>
          <p:cNvPr name="Group 7" id="7"/>
          <p:cNvGrpSpPr/>
          <p:nvPr/>
        </p:nvGrpSpPr>
        <p:grpSpPr>
          <a:xfrm rot="0">
            <a:off x="15853048" y="-912528"/>
            <a:ext cx="3803190" cy="38031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0" id="10"/>
          <p:cNvGrpSpPr/>
          <p:nvPr/>
        </p:nvGrpSpPr>
        <p:grpSpPr>
          <a:xfrm rot="0">
            <a:off x="0" y="9258300"/>
            <a:ext cx="1028700" cy="1028700"/>
            <a:chOff x="0" y="0"/>
            <a:chExt cx="270933" cy="270933"/>
          </a:xfrm>
        </p:grpSpPr>
        <p:sp>
          <p:nvSpPr>
            <p:cNvPr name="Freeform 11" id="11"/>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EAE4D2"/>
            </a:solidFill>
          </p:spPr>
        </p:sp>
        <p:sp>
          <p:nvSpPr>
            <p:cNvPr name="TextBox 12" id="12"/>
            <p:cNvSpPr txBox="true"/>
            <p:nvPr/>
          </p:nvSpPr>
          <p:spPr>
            <a:xfrm>
              <a:off x="0" y="-47625"/>
              <a:ext cx="270933" cy="318558"/>
            </a:xfrm>
            <a:prstGeom prst="rect">
              <a:avLst/>
            </a:prstGeom>
          </p:spPr>
          <p:txBody>
            <a:bodyPr anchor="ctr" rtlCol="false" tIns="50800" lIns="50800" bIns="50800" rIns="50800"/>
            <a:lstStyle/>
            <a:p>
              <a:pPr algn="ctr">
                <a:lnSpc>
                  <a:spcPts val="2479"/>
                </a:lnSpc>
              </a:pPr>
            </a:p>
          </p:txBody>
        </p:sp>
      </p:grpSp>
      <p:sp>
        <p:nvSpPr>
          <p:cNvPr name="TextBox 13" id="13"/>
          <p:cNvSpPr txBox="true"/>
          <p:nvPr/>
        </p:nvSpPr>
        <p:spPr>
          <a:xfrm rot="0">
            <a:off x="7520798" y="348986"/>
            <a:ext cx="9552743" cy="640081"/>
          </a:xfrm>
          <a:prstGeom prst="rect">
            <a:avLst/>
          </a:prstGeom>
        </p:spPr>
        <p:txBody>
          <a:bodyPr anchor="t" rtlCol="false" tIns="0" lIns="0" bIns="0" rIns="0">
            <a:spAutoFit/>
          </a:bodyPr>
          <a:lstStyle/>
          <a:p>
            <a:pPr algn="l">
              <a:lnSpc>
                <a:spcPts val="4830"/>
              </a:lnSpc>
            </a:pPr>
            <a:r>
              <a:rPr lang="en-US" sz="4600">
                <a:solidFill>
                  <a:srgbClr val="17726D"/>
                </a:solidFill>
                <a:latin typeface="Dream Avenue"/>
                <a:ea typeface="Dream Avenue"/>
                <a:cs typeface="Dream Avenue"/>
                <a:sym typeface="Dream Avenue"/>
              </a:rPr>
              <a:t>PREVENTION METHODS:</a:t>
            </a:r>
          </a:p>
        </p:txBody>
      </p:sp>
      <p:sp>
        <p:nvSpPr>
          <p:cNvPr name="TextBox 14" id="14"/>
          <p:cNvSpPr txBox="true"/>
          <p:nvPr/>
        </p:nvSpPr>
        <p:spPr>
          <a:xfrm rot="0">
            <a:off x="7335039" y="1088050"/>
            <a:ext cx="9924261" cy="8808672"/>
          </a:xfrm>
          <a:prstGeom prst="rect">
            <a:avLst/>
          </a:prstGeom>
        </p:spPr>
        <p:txBody>
          <a:bodyPr anchor="t" rtlCol="false" tIns="0" lIns="0" bIns="0" rIns="0">
            <a:spAutoFit/>
          </a:bodyPr>
          <a:lstStyle/>
          <a:p>
            <a:pPr algn="just">
              <a:lnSpc>
                <a:spcPts val="3872"/>
              </a:lnSpc>
            </a:pPr>
            <a:r>
              <a:rPr lang="en-US" b="true" sz="2200" spc="88">
                <a:solidFill>
                  <a:srgbClr val="000000"/>
                </a:solidFill>
                <a:latin typeface="Lora Bold"/>
                <a:ea typeface="Lora Bold"/>
                <a:cs typeface="Lora Bold"/>
                <a:sym typeface="Lora Bold"/>
              </a:rPr>
              <a:t>Awareness of Surroundings: </a:t>
            </a:r>
            <a:r>
              <a:rPr lang="en-US" sz="2200" spc="88">
                <a:solidFill>
                  <a:srgbClr val="000000"/>
                </a:solidFill>
                <a:latin typeface="Lora"/>
                <a:ea typeface="Lora"/>
                <a:cs typeface="Lora"/>
                <a:sym typeface="Lora"/>
              </a:rPr>
              <a:t>Stay alert and aware of your environment. Trust your instincts; if something feels off, remove yourself from the situation.</a:t>
            </a:r>
          </a:p>
          <a:p>
            <a:pPr algn="just">
              <a:lnSpc>
                <a:spcPts val="703"/>
              </a:lnSpc>
            </a:pPr>
          </a:p>
          <a:p>
            <a:pPr algn="just">
              <a:lnSpc>
                <a:spcPts val="3872"/>
              </a:lnSpc>
            </a:pPr>
            <a:r>
              <a:rPr lang="en-US" b="true" sz="2200" spc="88">
                <a:solidFill>
                  <a:srgbClr val="000000"/>
                </a:solidFill>
                <a:latin typeface="Lora Bold"/>
                <a:ea typeface="Lora Bold"/>
                <a:cs typeface="Lora Bold"/>
                <a:sym typeface="Lora Bold"/>
              </a:rPr>
              <a:t>Avoid Isolation: </a:t>
            </a:r>
            <a:r>
              <a:rPr lang="en-US" sz="2200" spc="88">
                <a:solidFill>
                  <a:srgbClr val="000000"/>
                </a:solidFill>
                <a:latin typeface="Lora"/>
                <a:ea typeface="Lora"/>
                <a:cs typeface="Lora"/>
                <a:sym typeface="Lora"/>
              </a:rPr>
              <a:t>Try to avoid secluded areas, especially when alone. Stick to well-lit, populated places when possible.</a:t>
            </a:r>
          </a:p>
          <a:p>
            <a:pPr algn="just">
              <a:lnSpc>
                <a:spcPts val="703"/>
              </a:lnSpc>
            </a:pPr>
          </a:p>
          <a:p>
            <a:pPr algn="just">
              <a:lnSpc>
                <a:spcPts val="3872"/>
              </a:lnSpc>
            </a:pPr>
            <a:r>
              <a:rPr lang="en-US" b="true" sz="2200" spc="88">
                <a:solidFill>
                  <a:srgbClr val="000000"/>
                </a:solidFill>
                <a:latin typeface="Lora Bold"/>
                <a:ea typeface="Lora Bold"/>
                <a:cs typeface="Lora Bold"/>
                <a:sym typeface="Lora Bold"/>
              </a:rPr>
              <a:t>Self-Defense Training: </a:t>
            </a:r>
            <a:r>
              <a:rPr lang="en-US" sz="2200" spc="88">
                <a:solidFill>
                  <a:srgbClr val="000000"/>
                </a:solidFill>
                <a:latin typeface="Lora"/>
                <a:ea typeface="Lora"/>
                <a:cs typeface="Lora"/>
                <a:sym typeface="Lora"/>
              </a:rPr>
              <a:t>Consider taking self-defense classes. These can empower you with skills to protect yourself and boost your confidence.</a:t>
            </a:r>
          </a:p>
          <a:p>
            <a:pPr algn="just">
              <a:lnSpc>
                <a:spcPts val="3872"/>
              </a:lnSpc>
            </a:pPr>
          </a:p>
          <a:p>
            <a:pPr algn="just">
              <a:lnSpc>
                <a:spcPts val="2640"/>
              </a:lnSpc>
            </a:pPr>
          </a:p>
          <a:p>
            <a:pPr algn="just">
              <a:lnSpc>
                <a:spcPts val="3872"/>
              </a:lnSpc>
            </a:pPr>
            <a:r>
              <a:rPr lang="en-US" b="true" sz="2200" spc="88">
                <a:solidFill>
                  <a:srgbClr val="FFFFFF"/>
                </a:solidFill>
                <a:latin typeface="Lora Bold"/>
                <a:ea typeface="Lora Bold"/>
                <a:cs typeface="Lora Bold"/>
                <a:sym typeface="Lora Bold"/>
              </a:rPr>
              <a:t>Establish Boundaries: </a:t>
            </a:r>
            <a:r>
              <a:rPr lang="en-US" sz="2200" spc="88">
                <a:solidFill>
                  <a:srgbClr val="FFFFFF"/>
                </a:solidFill>
                <a:latin typeface="Lora"/>
                <a:ea typeface="Lora"/>
                <a:cs typeface="Lora"/>
                <a:sym typeface="Lora"/>
              </a:rPr>
              <a:t>Communicate your boundaries clearly in social situations. Use assertive language if someone crosses those boundaries.</a:t>
            </a:r>
          </a:p>
          <a:p>
            <a:pPr algn="just">
              <a:lnSpc>
                <a:spcPts val="3872"/>
              </a:lnSpc>
            </a:pPr>
            <a:r>
              <a:rPr lang="en-US" b="true" sz="2200" spc="88">
                <a:solidFill>
                  <a:srgbClr val="FFFFFF"/>
                </a:solidFill>
                <a:latin typeface="Lora Bold"/>
                <a:ea typeface="Lora Bold"/>
                <a:cs typeface="Lora Bold"/>
                <a:sym typeface="Lora Bold"/>
              </a:rPr>
              <a:t>Use Technology Wisely: </a:t>
            </a:r>
            <a:r>
              <a:rPr lang="en-US" sz="2200" spc="88">
                <a:solidFill>
                  <a:srgbClr val="FFFFFF"/>
                </a:solidFill>
                <a:latin typeface="Lora"/>
                <a:ea typeface="Lora"/>
                <a:cs typeface="Lora"/>
                <a:sym typeface="Lora"/>
              </a:rPr>
              <a:t>Share your location with trusted friends or family via apps. Consider using safety apps that can alert contacts in an emergency.</a:t>
            </a:r>
          </a:p>
          <a:p>
            <a:pPr algn="just" marL="0" indent="0" lvl="0">
              <a:lnSpc>
                <a:spcPts val="3872"/>
              </a:lnSpc>
            </a:pPr>
            <a:r>
              <a:rPr lang="en-US" b="true" sz="2200" spc="88">
                <a:solidFill>
                  <a:srgbClr val="FFFFFF"/>
                </a:solidFill>
                <a:latin typeface="Lora Bold"/>
                <a:ea typeface="Lora Bold"/>
                <a:cs typeface="Lora Bold"/>
                <a:sym typeface="Lora Bold"/>
              </a:rPr>
              <a:t>Buddy System: </a:t>
            </a:r>
            <a:r>
              <a:rPr lang="en-US" sz="2200" spc="88">
                <a:solidFill>
                  <a:srgbClr val="FFFFFF"/>
                </a:solidFill>
                <a:latin typeface="Lora"/>
                <a:ea typeface="Lora"/>
                <a:cs typeface="Lora"/>
                <a:sym typeface="Lora"/>
              </a:rPr>
              <a:t>When going out, especially at night, go with a friend or let someone know your plans and expected return time.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8614" y="148738"/>
            <a:ext cx="7799121" cy="6573432"/>
            <a:chOff x="0" y="0"/>
            <a:chExt cx="2054089" cy="1731274"/>
          </a:xfrm>
        </p:grpSpPr>
        <p:sp>
          <p:nvSpPr>
            <p:cNvPr name="Freeform 3" id="3"/>
            <p:cNvSpPr/>
            <p:nvPr/>
          </p:nvSpPr>
          <p:spPr>
            <a:xfrm flipH="false" flipV="false" rot="0">
              <a:off x="0" y="0"/>
              <a:ext cx="2054089" cy="1731274"/>
            </a:xfrm>
            <a:custGeom>
              <a:avLst/>
              <a:gdLst/>
              <a:ahLst/>
              <a:cxnLst/>
              <a:rect r="r" b="b" t="t" l="l"/>
              <a:pathLst>
                <a:path h="1731274" w="2054089">
                  <a:moveTo>
                    <a:pt x="0" y="0"/>
                  </a:moveTo>
                  <a:lnTo>
                    <a:pt x="2054089" y="0"/>
                  </a:lnTo>
                  <a:lnTo>
                    <a:pt x="2054089" y="1731274"/>
                  </a:lnTo>
                  <a:lnTo>
                    <a:pt x="0" y="1731274"/>
                  </a:lnTo>
                  <a:close/>
                </a:path>
              </a:pathLst>
            </a:custGeom>
            <a:solidFill>
              <a:srgbClr val="17726D"/>
            </a:solidFill>
          </p:spPr>
        </p:sp>
        <p:sp>
          <p:nvSpPr>
            <p:cNvPr name="TextBox 4" id="4"/>
            <p:cNvSpPr txBox="true"/>
            <p:nvPr/>
          </p:nvSpPr>
          <p:spPr>
            <a:xfrm>
              <a:off x="0" y="-47625"/>
              <a:ext cx="2054089" cy="1778899"/>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0" y="8790247"/>
            <a:ext cx="778614" cy="1496753"/>
            <a:chOff x="0" y="0"/>
            <a:chExt cx="205067" cy="394207"/>
          </a:xfrm>
        </p:grpSpPr>
        <p:sp>
          <p:nvSpPr>
            <p:cNvPr name="Freeform 6" id="6"/>
            <p:cNvSpPr/>
            <p:nvPr/>
          </p:nvSpPr>
          <p:spPr>
            <a:xfrm flipH="false" flipV="false" rot="0">
              <a:off x="0" y="0"/>
              <a:ext cx="205067" cy="394207"/>
            </a:xfrm>
            <a:custGeom>
              <a:avLst/>
              <a:gdLst/>
              <a:ahLst/>
              <a:cxnLst/>
              <a:rect r="r" b="b" t="t" l="l"/>
              <a:pathLst>
                <a:path h="394207" w="205067">
                  <a:moveTo>
                    <a:pt x="0" y="0"/>
                  </a:moveTo>
                  <a:lnTo>
                    <a:pt x="205067" y="0"/>
                  </a:lnTo>
                  <a:lnTo>
                    <a:pt x="205067" y="394207"/>
                  </a:lnTo>
                  <a:lnTo>
                    <a:pt x="0" y="394207"/>
                  </a:lnTo>
                  <a:close/>
                </a:path>
              </a:pathLst>
            </a:custGeom>
            <a:solidFill>
              <a:srgbClr val="17726D"/>
            </a:solidFill>
          </p:spPr>
        </p:sp>
        <p:sp>
          <p:nvSpPr>
            <p:cNvPr name="TextBox 7" id="7"/>
            <p:cNvSpPr txBox="true"/>
            <p:nvPr/>
          </p:nvSpPr>
          <p:spPr>
            <a:xfrm>
              <a:off x="0" y="-47625"/>
              <a:ext cx="205067" cy="441832"/>
            </a:xfrm>
            <a:prstGeom prst="rect">
              <a:avLst/>
            </a:prstGeom>
          </p:spPr>
          <p:txBody>
            <a:bodyPr anchor="ctr" rtlCol="false" tIns="50800" lIns="50800" bIns="50800" rIns="50800"/>
            <a:lstStyle/>
            <a:p>
              <a:pPr algn="ctr">
                <a:lnSpc>
                  <a:spcPts val="2479"/>
                </a:lnSpc>
              </a:pPr>
            </a:p>
          </p:txBody>
        </p:sp>
      </p:grpSp>
      <p:sp>
        <p:nvSpPr>
          <p:cNvPr name="AutoShape 8" id="8"/>
          <p:cNvSpPr/>
          <p:nvPr/>
        </p:nvSpPr>
        <p:spPr>
          <a:xfrm flipV="true">
            <a:off x="1188083" y="2044110"/>
            <a:ext cx="1858299" cy="0"/>
          </a:xfrm>
          <a:prstGeom prst="line">
            <a:avLst/>
          </a:prstGeom>
          <a:ln cap="flat" w="76200">
            <a:solidFill>
              <a:srgbClr val="EAE4D2"/>
            </a:solidFill>
            <a:prstDash val="solid"/>
            <a:headEnd type="none" len="sm" w="sm"/>
            <a:tailEnd type="none" len="sm" w="sm"/>
          </a:ln>
        </p:spPr>
      </p:sp>
      <p:grpSp>
        <p:nvGrpSpPr>
          <p:cNvPr name="Group 9" id="9"/>
          <p:cNvGrpSpPr/>
          <p:nvPr/>
        </p:nvGrpSpPr>
        <p:grpSpPr>
          <a:xfrm rot="0">
            <a:off x="778614" y="6086856"/>
            <a:ext cx="7799121" cy="4011044"/>
            <a:chOff x="0" y="0"/>
            <a:chExt cx="10398828" cy="5348058"/>
          </a:xfrm>
        </p:grpSpPr>
        <p:pic>
          <p:nvPicPr>
            <p:cNvPr name="Picture 10" id="10"/>
            <p:cNvPicPr>
              <a:picLocks noChangeAspect="true"/>
            </p:cNvPicPr>
            <p:nvPr/>
          </p:nvPicPr>
          <p:blipFill>
            <a:blip r:embed="rId2"/>
            <a:srcRect l="0" t="6781" r="0" b="6781"/>
            <a:stretch>
              <a:fillRect/>
            </a:stretch>
          </p:blipFill>
          <p:spPr>
            <a:xfrm flipH="false" flipV="false">
              <a:off x="0" y="0"/>
              <a:ext cx="10398828" cy="5348058"/>
            </a:xfrm>
            <a:prstGeom prst="rect">
              <a:avLst/>
            </a:prstGeom>
          </p:spPr>
        </p:pic>
      </p:grpSp>
      <p:sp>
        <p:nvSpPr>
          <p:cNvPr name="TextBox 11" id="11"/>
          <p:cNvSpPr txBox="true"/>
          <p:nvPr/>
        </p:nvSpPr>
        <p:spPr>
          <a:xfrm rot="0">
            <a:off x="1188083" y="704894"/>
            <a:ext cx="6818770" cy="1301116"/>
          </a:xfrm>
          <a:prstGeom prst="rect">
            <a:avLst/>
          </a:prstGeom>
        </p:spPr>
        <p:txBody>
          <a:bodyPr anchor="t" rtlCol="false" tIns="0" lIns="0" bIns="0" rIns="0">
            <a:spAutoFit/>
          </a:bodyPr>
          <a:lstStyle/>
          <a:p>
            <a:pPr algn="l">
              <a:lnSpc>
                <a:spcPts val="5040"/>
              </a:lnSpc>
            </a:pPr>
            <a:r>
              <a:rPr lang="en-US" sz="4800">
                <a:solidFill>
                  <a:srgbClr val="FFFFFF"/>
                </a:solidFill>
                <a:latin typeface="Dream Avenue"/>
                <a:ea typeface="Dream Avenue"/>
                <a:cs typeface="Dream Avenue"/>
                <a:sym typeface="Dream Avenue"/>
              </a:rPr>
              <a:t>RESPONDING TO A THREAT OR ATTEMPT</a:t>
            </a:r>
          </a:p>
        </p:txBody>
      </p:sp>
      <p:sp>
        <p:nvSpPr>
          <p:cNvPr name="TextBox 12" id="12"/>
          <p:cNvSpPr txBox="true"/>
          <p:nvPr/>
        </p:nvSpPr>
        <p:spPr>
          <a:xfrm rot="0">
            <a:off x="1188083" y="2323796"/>
            <a:ext cx="7121642" cy="3598366"/>
          </a:xfrm>
          <a:prstGeom prst="rect">
            <a:avLst/>
          </a:prstGeom>
        </p:spPr>
        <p:txBody>
          <a:bodyPr anchor="t" rtlCol="false" tIns="0" lIns="0" bIns="0" rIns="0">
            <a:spAutoFit/>
          </a:bodyPr>
          <a:lstStyle/>
          <a:p>
            <a:pPr algn="just">
              <a:lnSpc>
                <a:spcPts val="3061"/>
              </a:lnSpc>
            </a:pPr>
            <a:r>
              <a:rPr lang="en-US" sz="1975" b="true">
                <a:solidFill>
                  <a:srgbClr val="FFFFFF"/>
                </a:solidFill>
                <a:latin typeface="Lora Bold"/>
                <a:ea typeface="Lora Bold"/>
                <a:cs typeface="Lora Bold"/>
                <a:sym typeface="Lora Bold"/>
              </a:rPr>
              <a:t>Stay Calm:</a:t>
            </a:r>
          </a:p>
          <a:p>
            <a:pPr algn="just">
              <a:lnSpc>
                <a:spcPts val="3061"/>
              </a:lnSpc>
            </a:pPr>
            <a:r>
              <a:rPr lang="en-US" sz="1975">
                <a:solidFill>
                  <a:srgbClr val="FFFFFF"/>
                </a:solidFill>
                <a:latin typeface="Lora"/>
                <a:ea typeface="Lora"/>
                <a:cs typeface="Lora"/>
                <a:sym typeface="Lora"/>
              </a:rPr>
              <a:t>Try to remain as calm as possible. This will help you think more clearly and make better decisions.</a:t>
            </a:r>
          </a:p>
          <a:p>
            <a:pPr algn="just">
              <a:lnSpc>
                <a:spcPts val="619"/>
              </a:lnSpc>
            </a:pPr>
          </a:p>
          <a:p>
            <a:pPr algn="just">
              <a:lnSpc>
                <a:spcPts val="3061"/>
              </a:lnSpc>
            </a:pPr>
            <a:r>
              <a:rPr lang="en-US" sz="1975" b="true">
                <a:solidFill>
                  <a:srgbClr val="FFFFFF"/>
                </a:solidFill>
                <a:latin typeface="Lora Bold"/>
                <a:ea typeface="Lora Bold"/>
                <a:cs typeface="Lora Bold"/>
                <a:sym typeface="Lora Bold"/>
              </a:rPr>
              <a:t>Use Verbal Assertiveness:</a:t>
            </a:r>
          </a:p>
          <a:p>
            <a:pPr algn="just">
              <a:lnSpc>
                <a:spcPts val="3061"/>
              </a:lnSpc>
            </a:pPr>
            <a:r>
              <a:rPr lang="en-US" sz="1975">
                <a:solidFill>
                  <a:srgbClr val="FFFFFF"/>
                </a:solidFill>
                <a:latin typeface="Lora"/>
                <a:ea typeface="Lora"/>
                <a:cs typeface="Lora"/>
                <a:sym typeface="Lora"/>
              </a:rPr>
              <a:t>Clearly and firmly say “no” and assert your boundaries. Sometimes, a strong verbal response can deter an attacker.</a:t>
            </a:r>
          </a:p>
          <a:p>
            <a:pPr algn="just">
              <a:lnSpc>
                <a:spcPts val="619"/>
              </a:lnSpc>
            </a:pPr>
          </a:p>
          <a:p>
            <a:pPr algn="just">
              <a:lnSpc>
                <a:spcPts val="3061"/>
              </a:lnSpc>
            </a:pPr>
            <a:r>
              <a:rPr lang="en-US" sz="1975" b="true">
                <a:solidFill>
                  <a:srgbClr val="FFFFFF"/>
                </a:solidFill>
                <a:latin typeface="Lora Bold"/>
                <a:ea typeface="Lora Bold"/>
                <a:cs typeface="Lora Bold"/>
                <a:sym typeface="Lora Bold"/>
              </a:rPr>
              <a:t>Seek Help:</a:t>
            </a:r>
          </a:p>
          <a:p>
            <a:pPr algn="just">
              <a:lnSpc>
                <a:spcPts val="3061"/>
              </a:lnSpc>
            </a:pPr>
            <a:r>
              <a:rPr lang="en-US" sz="1975">
                <a:solidFill>
                  <a:srgbClr val="FFFFFF"/>
                </a:solidFill>
                <a:latin typeface="Lora"/>
                <a:ea typeface="Lora"/>
                <a:cs typeface="Lora"/>
                <a:sym typeface="Lora"/>
              </a:rPr>
              <a:t>If possible, attract attention by yelling or calling for help. Make noise to alert bystanders.</a:t>
            </a:r>
          </a:p>
        </p:txBody>
      </p:sp>
      <p:grpSp>
        <p:nvGrpSpPr>
          <p:cNvPr name="Group 13" id="13"/>
          <p:cNvGrpSpPr/>
          <p:nvPr/>
        </p:nvGrpSpPr>
        <p:grpSpPr>
          <a:xfrm rot="0">
            <a:off x="9144000" y="1929234"/>
            <a:ext cx="738460" cy="73846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6" id="16"/>
          <p:cNvSpPr txBox="true"/>
          <p:nvPr/>
        </p:nvSpPr>
        <p:spPr>
          <a:xfrm rot="0">
            <a:off x="10142875" y="1900659"/>
            <a:ext cx="6823827" cy="1534795"/>
          </a:xfrm>
          <a:prstGeom prst="rect">
            <a:avLst/>
          </a:prstGeom>
        </p:spPr>
        <p:txBody>
          <a:bodyPr anchor="t" rtlCol="false" tIns="0" lIns="0" bIns="0" rIns="0">
            <a:spAutoFit/>
          </a:bodyPr>
          <a:lstStyle/>
          <a:p>
            <a:pPr algn="just">
              <a:lnSpc>
                <a:spcPts val="3080"/>
              </a:lnSpc>
            </a:pPr>
            <a:r>
              <a:rPr lang="en-US" sz="2200" b="true">
                <a:solidFill>
                  <a:srgbClr val="000000"/>
                </a:solidFill>
                <a:latin typeface="Lora Bold"/>
                <a:ea typeface="Lora Bold"/>
                <a:cs typeface="Lora Bold"/>
                <a:sym typeface="Lora Bold"/>
              </a:rPr>
              <a:t>Defensive Actions:</a:t>
            </a:r>
          </a:p>
          <a:p>
            <a:pPr algn="just">
              <a:lnSpc>
                <a:spcPts val="3080"/>
              </a:lnSpc>
            </a:pPr>
            <a:r>
              <a:rPr lang="en-US" sz="2200">
                <a:solidFill>
                  <a:srgbClr val="000000"/>
                </a:solidFill>
                <a:latin typeface="Lora"/>
                <a:ea typeface="Lora"/>
                <a:cs typeface="Lora"/>
                <a:sym typeface="Lora"/>
              </a:rPr>
              <a:t>If physically attacked, target vulnerable areas of the attacker (eyes, nose, throat, groin) to create an opportunity to escape</a:t>
            </a:r>
          </a:p>
        </p:txBody>
      </p:sp>
      <p:grpSp>
        <p:nvGrpSpPr>
          <p:cNvPr name="Group 17" id="17"/>
          <p:cNvGrpSpPr/>
          <p:nvPr/>
        </p:nvGrpSpPr>
        <p:grpSpPr>
          <a:xfrm rot="0">
            <a:off x="15357705" y="7637029"/>
            <a:ext cx="4136867" cy="413686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20" id="20"/>
          <p:cNvGrpSpPr/>
          <p:nvPr/>
        </p:nvGrpSpPr>
        <p:grpSpPr>
          <a:xfrm rot="0">
            <a:off x="9144000" y="4390390"/>
            <a:ext cx="766081" cy="738460"/>
            <a:chOff x="0" y="0"/>
            <a:chExt cx="843202" cy="812800"/>
          </a:xfrm>
        </p:grpSpPr>
        <p:sp>
          <p:nvSpPr>
            <p:cNvPr name="Freeform 21" id="21"/>
            <p:cNvSpPr/>
            <p:nvPr/>
          </p:nvSpPr>
          <p:spPr>
            <a:xfrm flipH="false" flipV="false" rot="0">
              <a:off x="0" y="0"/>
              <a:ext cx="843202" cy="812800"/>
            </a:xfrm>
            <a:custGeom>
              <a:avLst/>
              <a:gdLst/>
              <a:ahLst/>
              <a:cxnLst/>
              <a:rect r="r" b="b" t="t" l="l"/>
              <a:pathLst>
                <a:path h="812800" w="843202">
                  <a:moveTo>
                    <a:pt x="421601" y="0"/>
                  </a:moveTo>
                  <a:cubicBezTo>
                    <a:pt x="188757" y="0"/>
                    <a:pt x="0" y="181951"/>
                    <a:pt x="0" y="406400"/>
                  </a:cubicBezTo>
                  <a:cubicBezTo>
                    <a:pt x="0" y="630849"/>
                    <a:pt x="188757" y="812800"/>
                    <a:pt x="421601" y="812800"/>
                  </a:cubicBezTo>
                  <a:cubicBezTo>
                    <a:pt x="654445" y="812800"/>
                    <a:pt x="843202" y="630849"/>
                    <a:pt x="843202" y="406400"/>
                  </a:cubicBezTo>
                  <a:cubicBezTo>
                    <a:pt x="843202" y="181951"/>
                    <a:pt x="654445" y="0"/>
                    <a:pt x="421601" y="0"/>
                  </a:cubicBezTo>
                  <a:close/>
                </a:path>
              </a:pathLst>
            </a:custGeom>
            <a:solidFill>
              <a:srgbClr val="B2B08F"/>
            </a:solidFill>
          </p:spPr>
        </p:sp>
        <p:sp>
          <p:nvSpPr>
            <p:cNvPr name="TextBox 22" id="22"/>
            <p:cNvSpPr txBox="true"/>
            <p:nvPr/>
          </p:nvSpPr>
          <p:spPr>
            <a:xfrm>
              <a:off x="79050" y="28575"/>
              <a:ext cx="685101" cy="708025"/>
            </a:xfrm>
            <a:prstGeom prst="rect">
              <a:avLst/>
            </a:prstGeom>
          </p:spPr>
          <p:txBody>
            <a:bodyPr anchor="ctr" rtlCol="false" tIns="50800" lIns="50800" bIns="50800" rIns="50800"/>
            <a:lstStyle/>
            <a:p>
              <a:pPr algn="ctr">
                <a:lnSpc>
                  <a:spcPts val="2479"/>
                </a:lnSpc>
              </a:pPr>
            </a:p>
          </p:txBody>
        </p:sp>
      </p:grpSp>
      <p:sp>
        <p:nvSpPr>
          <p:cNvPr name="TextBox 23" id="23"/>
          <p:cNvSpPr txBox="true"/>
          <p:nvPr/>
        </p:nvSpPr>
        <p:spPr>
          <a:xfrm rot="0">
            <a:off x="10180237" y="4361815"/>
            <a:ext cx="7079063" cy="1534795"/>
          </a:xfrm>
          <a:prstGeom prst="rect">
            <a:avLst/>
          </a:prstGeom>
        </p:spPr>
        <p:txBody>
          <a:bodyPr anchor="t" rtlCol="false" tIns="0" lIns="0" bIns="0" rIns="0">
            <a:spAutoFit/>
          </a:bodyPr>
          <a:lstStyle/>
          <a:p>
            <a:pPr algn="just">
              <a:lnSpc>
                <a:spcPts val="3080"/>
              </a:lnSpc>
            </a:pPr>
            <a:r>
              <a:rPr lang="en-US" sz="2200" b="true">
                <a:solidFill>
                  <a:srgbClr val="000000"/>
                </a:solidFill>
                <a:latin typeface="Lora Bold"/>
                <a:ea typeface="Lora Bold"/>
                <a:cs typeface="Lora Bold"/>
                <a:sym typeface="Lora Bold"/>
              </a:rPr>
              <a:t>Escape:</a:t>
            </a:r>
          </a:p>
          <a:p>
            <a:pPr algn="just" marL="0" indent="0" lvl="0">
              <a:lnSpc>
                <a:spcPts val="3080"/>
              </a:lnSpc>
            </a:pPr>
            <a:r>
              <a:rPr lang="en-US" sz="2200">
                <a:solidFill>
                  <a:srgbClr val="000000"/>
                </a:solidFill>
                <a:latin typeface="Lora"/>
                <a:ea typeface="Lora"/>
                <a:cs typeface="Lora"/>
                <a:sym typeface="Lora"/>
              </a:rPr>
              <a:t>Your primary goal should be to escape the situation. Look for any opportunity to get away from the attacker.</a:t>
            </a:r>
          </a:p>
        </p:txBody>
      </p:sp>
      <p:grpSp>
        <p:nvGrpSpPr>
          <p:cNvPr name="Group 24" id="24"/>
          <p:cNvGrpSpPr/>
          <p:nvPr/>
        </p:nvGrpSpPr>
        <p:grpSpPr>
          <a:xfrm rot="0">
            <a:off x="9144000" y="6726027"/>
            <a:ext cx="766081" cy="738460"/>
            <a:chOff x="0" y="0"/>
            <a:chExt cx="843202" cy="812800"/>
          </a:xfrm>
        </p:grpSpPr>
        <p:sp>
          <p:nvSpPr>
            <p:cNvPr name="Freeform 25" id="25"/>
            <p:cNvSpPr/>
            <p:nvPr/>
          </p:nvSpPr>
          <p:spPr>
            <a:xfrm flipH="false" flipV="false" rot="0">
              <a:off x="0" y="0"/>
              <a:ext cx="843202" cy="812800"/>
            </a:xfrm>
            <a:custGeom>
              <a:avLst/>
              <a:gdLst/>
              <a:ahLst/>
              <a:cxnLst/>
              <a:rect r="r" b="b" t="t" l="l"/>
              <a:pathLst>
                <a:path h="812800" w="843202">
                  <a:moveTo>
                    <a:pt x="421601" y="0"/>
                  </a:moveTo>
                  <a:cubicBezTo>
                    <a:pt x="188757" y="0"/>
                    <a:pt x="0" y="181951"/>
                    <a:pt x="0" y="406400"/>
                  </a:cubicBezTo>
                  <a:cubicBezTo>
                    <a:pt x="0" y="630849"/>
                    <a:pt x="188757" y="812800"/>
                    <a:pt x="421601" y="812800"/>
                  </a:cubicBezTo>
                  <a:cubicBezTo>
                    <a:pt x="654445" y="812800"/>
                    <a:pt x="843202" y="630849"/>
                    <a:pt x="843202" y="406400"/>
                  </a:cubicBezTo>
                  <a:cubicBezTo>
                    <a:pt x="843202" y="181951"/>
                    <a:pt x="654445" y="0"/>
                    <a:pt x="421601" y="0"/>
                  </a:cubicBezTo>
                  <a:close/>
                </a:path>
              </a:pathLst>
            </a:custGeom>
            <a:solidFill>
              <a:srgbClr val="EAE4D2"/>
            </a:solidFill>
          </p:spPr>
        </p:sp>
        <p:sp>
          <p:nvSpPr>
            <p:cNvPr name="TextBox 26" id="26"/>
            <p:cNvSpPr txBox="true"/>
            <p:nvPr/>
          </p:nvSpPr>
          <p:spPr>
            <a:xfrm>
              <a:off x="79050" y="28575"/>
              <a:ext cx="685101" cy="708025"/>
            </a:xfrm>
            <a:prstGeom prst="rect">
              <a:avLst/>
            </a:prstGeom>
          </p:spPr>
          <p:txBody>
            <a:bodyPr anchor="ctr" rtlCol="false" tIns="50800" lIns="50800" bIns="50800" rIns="50800"/>
            <a:lstStyle/>
            <a:p>
              <a:pPr algn="ctr">
                <a:lnSpc>
                  <a:spcPts val="2479"/>
                </a:lnSpc>
              </a:pPr>
            </a:p>
          </p:txBody>
        </p:sp>
      </p:grpSp>
      <p:sp>
        <p:nvSpPr>
          <p:cNvPr name="TextBox 27" id="27"/>
          <p:cNvSpPr txBox="true"/>
          <p:nvPr/>
        </p:nvSpPr>
        <p:spPr>
          <a:xfrm rot="0">
            <a:off x="10180237" y="6693595"/>
            <a:ext cx="7079063" cy="1534795"/>
          </a:xfrm>
          <a:prstGeom prst="rect">
            <a:avLst/>
          </a:prstGeom>
        </p:spPr>
        <p:txBody>
          <a:bodyPr anchor="t" rtlCol="false" tIns="0" lIns="0" bIns="0" rIns="0">
            <a:spAutoFit/>
          </a:bodyPr>
          <a:lstStyle/>
          <a:p>
            <a:pPr algn="just">
              <a:lnSpc>
                <a:spcPts val="3080"/>
              </a:lnSpc>
            </a:pPr>
            <a:r>
              <a:rPr lang="en-US" sz="2200" b="true">
                <a:solidFill>
                  <a:srgbClr val="000000"/>
                </a:solidFill>
                <a:latin typeface="Lora Bold"/>
                <a:ea typeface="Lora Bold"/>
                <a:cs typeface="Lora Bold"/>
                <a:sym typeface="Lora Bold"/>
              </a:rPr>
              <a:t>Be Prepared for Different Scenarios:</a:t>
            </a:r>
          </a:p>
          <a:p>
            <a:pPr algn="just" marL="0" indent="0" lvl="0">
              <a:lnSpc>
                <a:spcPts val="3080"/>
              </a:lnSpc>
            </a:pPr>
            <a:r>
              <a:rPr lang="en-US" sz="2200">
                <a:solidFill>
                  <a:srgbClr val="000000"/>
                </a:solidFill>
                <a:latin typeface="Lora"/>
                <a:ea typeface="Lora"/>
                <a:cs typeface="Lora"/>
                <a:sym typeface="Lora"/>
              </a:rPr>
              <a:t>Understand that every situation is different. The most important thing is to prioritize your safety over belongings.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57494"/>
            <a:ext cx="18288000" cy="1495425"/>
            <a:chOff x="0" y="0"/>
            <a:chExt cx="4816593" cy="393857"/>
          </a:xfrm>
        </p:grpSpPr>
        <p:sp>
          <p:nvSpPr>
            <p:cNvPr name="Freeform 3" id="3"/>
            <p:cNvSpPr/>
            <p:nvPr/>
          </p:nvSpPr>
          <p:spPr>
            <a:xfrm flipH="false" flipV="false" rot="0">
              <a:off x="0" y="0"/>
              <a:ext cx="4816592" cy="393857"/>
            </a:xfrm>
            <a:custGeom>
              <a:avLst/>
              <a:gdLst/>
              <a:ahLst/>
              <a:cxnLst/>
              <a:rect r="r" b="b" t="t" l="l"/>
              <a:pathLst>
                <a:path h="393857" w="4816592">
                  <a:moveTo>
                    <a:pt x="0" y="0"/>
                  </a:moveTo>
                  <a:lnTo>
                    <a:pt x="4816592" y="0"/>
                  </a:lnTo>
                  <a:lnTo>
                    <a:pt x="4816592" y="393857"/>
                  </a:lnTo>
                  <a:lnTo>
                    <a:pt x="0" y="393857"/>
                  </a:lnTo>
                  <a:close/>
                </a:path>
              </a:pathLst>
            </a:custGeom>
            <a:solidFill>
              <a:srgbClr val="17726D"/>
            </a:solidFill>
          </p:spPr>
        </p:sp>
        <p:sp>
          <p:nvSpPr>
            <p:cNvPr name="TextBox 4" id="4"/>
            <p:cNvSpPr txBox="true"/>
            <p:nvPr/>
          </p:nvSpPr>
          <p:spPr>
            <a:xfrm>
              <a:off x="0" y="-47625"/>
              <a:ext cx="4816593" cy="441482"/>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357705" y="7637029"/>
            <a:ext cx="4136867" cy="413686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8562232" y="3964433"/>
            <a:ext cx="8697068" cy="5293867"/>
          </a:xfrm>
          <a:custGeom>
            <a:avLst/>
            <a:gdLst/>
            <a:ahLst/>
            <a:cxnLst/>
            <a:rect r="r" b="b" t="t" l="l"/>
            <a:pathLst>
              <a:path h="5293867" w="8697068">
                <a:moveTo>
                  <a:pt x="0" y="0"/>
                </a:moveTo>
                <a:lnTo>
                  <a:pt x="8697068" y="0"/>
                </a:lnTo>
                <a:lnTo>
                  <a:pt x="8697068" y="5293867"/>
                </a:lnTo>
                <a:lnTo>
                  <a:pt x="0" y="5293867"/>
                </a:lnTo>
                <a:lnTo>
                  <a:pt x="0" y="0"/>
                </a:lnTo>
                <a:close/>
              </a:path>
            </a:pathLst>
          </a:custGeom>
          <a:blipFill>
            <a:blip r:embed="rId2"/>
            <a:stretch>
              <a:fillRect l="0" t="0" r="0" b="0"/>
            </a:stretch>
          </a:blipFill>
        </p:spPr>
      </p:sp>
      <p:sp>
        <p:nvSpPr>
          <p:cNvPr name="TextBox 9" id="9"/>
          <p:cNvSpPr txBox="true"/>
          <p:nvPr/>
        </p:nvSpPr>
        <p:spPr>
          <a:xfrm rot="0">
            <a:off x="839945" y="765151"/>
            <a:ext cx="8147912" cy="984885"/>
          </a:xfrm>
          <a:prstGeom prst="rect">
            <a:avLst/>
          </a:prstGeom>
        </p:spPr>
        <p:txBody>
          <a:bodyPr anchor="t" rtlCol="false" tIns="0" lIns="0" bIns="0" rIns="0">
            <a:spAutoFit/>
          </a:bodyPr>
          <a:lstStyle/>
          <a:p>
            <a:pPr algn="l">
              <a:lnSpc>
                <a:spcPts val="7560"/>
              </a:lnSpc>
            </a:pPr>
            <a:r>
              <a:rPr lang="en-US" sz="7200">
                <a:solidFill>
                  <a:srgbClr val="FFFFFF"/>
                </a:solidFill>
                <a:latin typeface="Dream Avenue"/>
                <a:ea typeface="Dream Avenue"/>
                <a:cs typeface="Dream Avenue"/>
                <a:sym typeface="Dream Avenue"/>
              </a:rPr>
              <a:t>DASHBOARD</a:t>
            </a:r>
          </a:p>
        </p:txBody>
      </p:sp>
      <p:grpSp>
        <p:nvGrpSpPr>
          <p:cNvPr name="Group 10" id="10"/>
          <p:cNvGrpSpPr/>
          <p:nvPr/>
        </p:nvGrpSpPr>
        <p:grpSpPr>
          <a:xfrm rot="0">
            <a:off x="839945" y="3533202"/>
            <a:ext cx="7390716" cy="5963981"/>
            <a:chOff x="0" y="0"/>
            <a:chExt cx="9854288" cy="7951974"/>
          </a:xfrm>
        </p:grpSpPr>
        <p:sp>
          <p:nvSpPr>
            <p:cNvPr name="TextBox 11" id="11"/>
            <p:cNvSpPr txBox="true"/>
            <p:nvPr/>
          </p:nvSpPr>
          <p:spPr>
            <a:xfrm rot="0">
              <a:off x="0" y="610095"/>
              <a:ext cx="9854288" cy="7341879"/>
            </a:xfrm>
            <a:prstGeom prst="rect">
              <a:avLst/>
            </a:prstGeom>
          </p:spPr>
          <p:txBody>
            <a:bodyPr anchor="t" rtlCol="false" tIns="0" lIns="0" bIns="0" rIns="0">
              <a:spAutoFit/>
            </a:bodyPr>
            <a:lstStyle/>
            <a:p>
              <a:pPr algn="just" marL="453391" indent="-226695" lvl="1">
                <a:lnSpc>
                  <a:spcPts val="3150"/>
                </a:lnSpc>
                <a:buFont typeface="Arial"/>
                <a:buChar char="•"/>
              </a:pPr>
              <a:r>
                <a:rPr lang="en-US" sz="2100">
                  <a:solidFill>
                    <a:srgbClr val="000000"/>
                  </a:solidFill>
                  <a:latin typeface="Lora"/>
                  <a:ea typeface="Lora"/>
                  <a:cs typeface="Lora"/>
                  <a:sym typeface="Lora"/>
                </a:rPr>
                <a:t>Crime rates have seen a significant and concerning rise across the globe, with India being no exception.</a:t>
              </a:r>
            </a:p>
            <a:p>
              <a:pPr algn="just" marL="129549" indent="-64774" lvl="1">
                <a:lnSpc>
                  <a:spcPts val="900"/>
                </a:lnSpc>
                <a:buFont typeface="Arial"/>
                <a:buChar char="•"/>
              </a:pPr>
            </a:p>
            <a:p>
              <a:pPr algn="just" marL="453391" indent="-226695" lvl="1">
                <a:lnSpc>
                  <a:spcPts val="3150"/>
                </a:lnSpc>
                <a:buFont typeface="Arial"/>
                <a:buChar char="•"/>
              </a:pPr>
              <a:r>
                <a:rPr lang="en-US" sz="2100">
                  <a:solidFill>
                    <a:srgbClr val="000000"/>
                  </a:solidFill>
                  <a:latin typeface="Lora"/>
                  <a:ea typeface="Lora"/>
                  <a:cs typeface="Lora"/>
                  <a:sym typeface="Lora"/>
                </a:rPr>
                <a:t>This dataset provides a comprehensive overview of crime growth in India from 1970 to 2020, highlighting the alarming increase in both registered and unregistered cases.</a:t>
              </a:r>
            </a:p>
            <a:p>
              <a:pPr algn="just" marL="129540" indent="-64770" lvl="1">
                <a:lnSpc>
                  <a:spcPts val="900"/>
                </a:lnSpc>
                <a:buFont typeface="Arial"/>
                <a:buChar char="•"/>
              </a:pPr>
            </a:p>
            <a:p>
              <a:pPr algn="just" marL="453391" indent="-226695" lvl="1">
                <a:lnSpc>
                  <a:spcPts val="3150"/>
                </a:lnSpc>
                <a:buFont typeface="Arial"/>
                <a:buChar char="•"/>
              </a:pPr>
              <a:r>
                <a:rPr lang="en-US" sz="2100">
                  <a:solidFill>
                    <a:srgbClr val="000000"/>
                  </a:solidFill>
                  <a:latin typeface="Lora"/>
                  <a:ea typeface="Lora"/>
                  <a:cs typeface="Lora"/>
                  <a:sym typeface="Lora"/>
                </a:rPr>
                <a:t>By examining this data, one can better understand the broader implications these trends have had on society, both within India and globally.</a:t>
              </a:r>
            </a:p>
            <a:p>
              <a:pPr algn="just" marL="129540" indent="-64770" lvl="1">
                <a:lnSpc>
                  <a:spcPts val="900"/>
                </a:lnSpc>
                <a:buFont typeface="Arial"/>
                <a:buChar char="•"/>
              </a:pPr>
            </a:p>
            <a:p>
              <a:pPr algn="just" marL="453391" indent="-226695" lvl="1">
                <a:lnSpc>
                  <a:spcPts val="3150"/>
                </a:lnSpc>
                <a:buFont typeface="Arial"/>
                <a:buChar char="•"/>
              </a:pPr>
              <a:r>
                <a:rPr lang="en-US" sz="2100">
                  <a:solidFill>
                    <a:srgbClr val="000000"/>
                  </a:solidFill>
                  <a:latin typeface="Lora"/>
                  <a:ea typeface="Lora"/>
                  <a:cs typeface="Lora"/>
                  <a:sym typeface="Lora"/>
                </a:rPr>
                <a:t>This dataset serves as a crucial resource for researchers, policymakers, and analysts seeking to explore the factors driving this increase in crime, its impact on communities.</a:t>
              </a:r>
            </a:p>
          </p:txBody>
        </p:sp>
        <p:sp>
          <p:nvSpPr>
            <p:cNvPr name="TextBox 12" id="12"/>
            <p:cNvSpPr txBox="true"/>
            <p:nvPr/>
          </p:nvSpPr>
          <p:spPr>
            <a:xfrm rot="0">
              <a:off x="0" y="-38100"/>
              <a:ext cx="9854288" cy="515620"/>
            </a:xfrm>
            <a:prstGeom prst="rect">
              <a:avLst/>
            </a:prstGeom>
          </p:spPr>
          <p:txBody>
            <a:bodyPr anchor="t" rtlCol="false" tIns="0" lIns="0" bIns="0" rIns="0">
              <a:spAutoFit/>
            </a:bodyPr>
            <a:lstStyle/>
            <a:p>
              <a:pPr algn="l">
                <a:lnSpc>
                  <a:spcPts val="3359"/>
                </a:lnSpc>
              </a:pPr>
              <a:r>
                <a:rPr lang="en-US" sz="2400" b="true">
                  <a:solidFill>
                    <a:srgbClr val="000000"/>
                  </a:solidFill>
                  <a:latin typeface="Lora Bold"/>
                  <a:ea typeface="Lora Bold"/>
                  <a:cs typeface="Lora Bold"/>
                  <a:sym typeface="Lora Bold"/>
                </a:rPr>
                <a:t>Crime Growth (1970-2020)</a:t>
              </a:r>
            </a:p>
          </p:txBody>
        </p:sp>
      </p:grpSp>
      <p:sp>
        <p:nvSpPr>
          <p:cNvPr name="TextBox 13" id="13"/>
          <p:cNvSpPr txBox="true"/>
          <p:nvPr/>
        </p:nvSpPr>
        <p:spPr>
          <a:xfrm rot="0">
            <a:off x="802421" y="2045238"/>
            <a:ext cx="16683157"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Lora Bold"/>
                <a:ea typeface="Lora Bold"/>
                <a:cs typeface="Lora Bold"/>
                <a:sym typeface="Lora Bold"/>
              </a:rPr>
              <a:t>Global Crime Trends: An In-Depth Analysis of India's</a:t>
            </a:r>
          </a:p>
        </p:txBody>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457494"/>
            <a:ext cx="18288000" cy="1495425"/>
            <a:chOff x="0" y="0"/>
            <a:chExt cx="4816593" cy="393857"/>
          </a:xfrm>
        </p:grpSpPr>
        <p:sp>
          <p:nvSpPr>
            <p:cNvPr name="Freeform 3" id="3"/>
            <p:cNvSpPr/>
            <p:nvPr/>
          </p:nvSpPr>
          <p:spPr>
            <a:xfrm flipH="false" flipV="false" rot="0">
              <a:off x="0" y="0"/>
              <a:ext cx="4816592" cy="393857"/>
            </a:xfrm>
            <a:custGeom>
              <a:avLst/>
              <a:gdLst/>
              <a:ahLst/>
              <a:cxnLst/>
              <a:rect r="r" b="b" t="t" l="l"/>
              <a:pathLst>
                <a:path h="393857" w="4816592">
                  <a:moveTo>
                    <a:pt x="0" y="0"/>
                  </a:moveTo>
                  <a:lnTo>
                    <a:pt x="4816592" y="0"/>
                  </a:lnTo>
                  <a:lnTo>
                    <a:pt x="4816592" y="393857"/>
                  </a:lnTo>
                  <a:lnTo>
                    <a:pt x="0" y="393857"/>
                  </a:lnTo>
                  <a:close/>
                </a:path>
              </a:pathLst>
            </a:custGeom>
            <a:solidFill>
              <a:srgbClr val="17726D"/>
            </a:solidFill>
          </p:spPr>
        </p:sp>
        <p:sp>
          <p:nvSpPr>
            <p:cNvPr name="TextBox 4" id="4"/>
            <p:cNvSpPr txBox="true"/>
            <p:nvPr/>
          </p:nvSpPr>
          <p:spPr>
            <a:xfrm>
              <a:off x="0" y="-47625"/>
              <a:ext cx="4816593" cy="441482"/>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357705" y="7637029"/>
            <a:ext cx="4136867" cy="413686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8" id="8"/>
          <p:cNvSpPr txBox="true"/>
          <p:nvPr/>
        </p:nvSpPr>
        <p:spPr>
          <a:xfrm rot="0">
            <a:off x="839945" y="765151"/>
            <a:ext cx="8147912" cy="984885"/>
          </a:xfrm>
          <a:prstGeom prst="rect">
            <a:avLst/>
          </a:prstGeom>
        </p:spPr>
        <p:txBody>
          <a:bodyPr anchor="t" rtlCol="false" tIns="0" lIns="0" bIns="0" rIns="0">
            <a:spAutoFit/>
          </a:bodyPr>
          <a:lstStyle/>
          <a:p>
            <a:pPr algn="l">
              <a:lnSpc>
                <a:spcPts val="7560"/>
              </a:lnSpc>
            </a:pPr>
            <a:r>
              <a:rPr lang="en-US" sz="7200">
                <a:solidFill>
                  <a:srgbClr val="FFFFFF"/>
                </a:solidFill>
                <a:latin typeface="Dream Avenue"/>
                <a:ea typeface="Dream Avenue"/>
                <a:cs typeface="Dream Avenue"/>
                <a:sym typeface="Dream Avenue"/>
              </a:rPr>
              <a:t>DASHBOARD</a:t>
            </a:r>
          </a:p>
        </p:txBody>
      </p:sp>
      <p:grpSp>
        <p:nvGrpSpPr>
          <p:cNvPr name="Group 9" id="9"/>
          <p:cNvGrpSpPr/>
          <p:nvPr/>
        </p:nvGrpSpPr>
        <p:grpSpPr>
          <a:xfrm rot="0">
            <a:off x="839945" y="3533202"/>
            <a:ext cx="16419355" cy="6081960"/>
            <a:chOff x="0" y="0"/>
            <a:chExt cx="21892473" cy="8109280"/>
          </a:xfrm>
        </p:grpSpPr>
        <p:sp>
          <p:nvSpPr>
            <p:cNvPr name="TextBox 10" id="10"/>
            <p:cNvSpPr txBox="true"/>
            <p:nvPr/>
          </p:nvSpPr>
          <p:spPr>
            <a:xfrm rot="0">
              <a:off x="0" y="615945"/>
              <a:ext cx="21892473" cy="7493335"/>
            </a:xfrm>
            <a:prstGeom prst="rect">
              <a:avLst/>
            </a:prstGeom>
          </p:spPr>
          <p:txBody>
            <a:bodyPr anchor="t" rtlCol="false" tIns="0" lIns="0" bIns="0" rIns="0">
              <a:spAutoFit/>
            </a:bodyPr>
            <a:lstStyle/>
            <a:p>
              <a:pPr algn="just">
                <a:lnSpc>
                  <a:spcPts val="3177"/>
                </a:lnSpc>
              </a:pPr>
              <a:r>
                <a:rPr lang="en-US" sz="2118" b="true">
                  <a:solidFill>
                    <a:srgbClr val="000000"/>
                  </a:solidFill>
                  <a:latin typeface="Lora Bold"/>
                  <a:ea typeface="Lora Bold"/>
                  <a:cs typeface="Lora Bold"/>
                  <a:sym typeface="Lora Bold"/>
                </a:rPr>
                <a:t>   1. Summary of Cases (Rape) 2015-2020:</a:t>
              </a:r>
            </a:p>
            <a:p>
              <a:pPr algn="just">
                <a:lnSpc>
                  <a:spcPts val="3177"/>
                </a:lnSpc>
              </a:pPr>
              <a:r>
                <a:rPr lang="en-US" sz="2118">
                  <a:solidFill>
                    <a:srgbClr val="000000"/>
                  </a:solidFill>
                  <a:latin typeface="Lora"/>
                  <a:ea typeface="Lora"/>
                  <a:cs typeface="Lora"/>
                  <a:sym typeface="Lora"/>
                </a:rPr>
                <a:t>      </a:t>
              </a:r>
              <a:r>
                <a:rPr lang="en-US" b="true" sz="2118">
                  <a:solidFill>
                    <a:srgbClr val="000000"/>
                  </a:solidFill>
                  <a:latin typeface="Lora Bold"/>
                  <a:ea typeface="Lora Bold"/>
                  <a:cs typeface="Lora Bold"/>
                  <a:sym typeface="Lora Bold"/>
                </a:rPr>
                <a:t>Description:</a:t>
              </a:r>
              <a:r>
                <a:rPr lang="en-US" sz="2118">
                  <a:solidFill>
                    <a:srgbClr val="000000"/>
                  </a:solidFill>
                  <a:latin typeface="Lora"/>
                  <a:ea typeface="Lora"/>
                  <a:cs typeface="Lora"/>
                  <a:sym typeface="Lora"/>
                </a:rPr>
                <a:t> This file provides a year-wise summary of reported rape cases across various States and Union Territories in India         </a:t>
              </a:r>
            </a:p>
            <a:p>
              <a:pPr algn="just">
                <a:lnSpc>
                  <a:spcPts val="3177"/>
                </a:lnSpc>
              </a:pPr>
              <a:r>
                <a:rPr lang="en-US" sz="2118">
                  <a:solidFill>
                    <a:srgbClr val="000000"/>
                  </a:solidFill>
                  <a:latin typeface="Lora"/>
                  <a:ea typeface="Lora"/>
                  <a:cs typeface="Lora"/>
                  <a:sym typeface="Lora"/>
                </a:rPr>
                <a:t>       </a:t>
              </a:r>
              <a:r>
                <a:rPr lang="en-US" sz="2118">
                  <a:solidFill>
                    <a:srgbClr val="000000"/>
                  </a:solidFill>
                  <a:latin typeface="Lora"/>
                  <a:ea typeface="Lora"/>
                  <a:cs typeface="Lora"/>
                  <a:sym typeface="Lora"/>
                </a:rPr>
                <a:t>from 2015 to 2020.</a:t>
              </a:r>
            </a:p>
            <a:p>
              <a:pPr algn="just">
                <a:lnSpc>
                  <a:spcPts val="3177"/>
                </a:lnSpc>
              </a:pPr>
              <a:r>
                <a:rPr lang="en-US" sz="2118">
                  <a:solidFill>
                    <a:srgbClr val="000000"/>
                  </a:solidFill>
                  <a:latin typeface="Lora"/>
                  <a:ea typeface="Lora"/>
                  <a:cs typeface="Lora"/>
                  <a:sym typeface="Lora"/>
                </a:rPr>
                <a:t>      </a:t>
              </a:r>
              <a:r>
                <a:rPr lang="en-US" sz="2118" b="true">
                  <a:solidFill>
                    <a:srgbClr val="000000"/>
                  </a:solidFill>
                  <a:latin typeface="Lora Bold"/>
                  <a:ea typeface="Lora Bold"/>
                  <a:cs typeface="Lora Bold"/>
                  <a:sym typeface="Lora Bold"/>
                </a:rPr>
                <a:t>Columns:</a:t>
              </a:r>
              <a:r>
                <a:rPr lang="en-US" sz="2118">
                  <a:solidFill>
                    <a:srgbClr val="000000"/>
                  </a:solidFill>
                  <a:latin typeface="Lora"/>
                  <a:ea typeface="Lora"/>
                  <a:cs typeface="Lora"/>
                  <a:sym typeface="Lora"/>
                </a:rPr>
                <a:t> State/UT, Number of Cases Reported (CR) for each year from 2015 to 2020.</a:t>
              </a:r>
            </a:p>
            <a:p>
              <a:pPr algn="just">
                <a:lnSpc>
                  <a:spcPts val="1799"/>
                </a:lnSpc>
              </a:pPr>
            </a:p>
            <a:p>
              <a:pPr algn="just">
                <a:lnSpc>
                  <a:spcPts val="3177"/>
                </a:lnSpc>
              </a:pPr>
              <a:r>
                <a:rPr lang="en-US" sz="2118">
                  <a:solidFill>
                    <a:srgbClr val="000000"/>
                  </a:solidFill>
                  <a:latin typeface="Lora"/>
                  <a:ea typeface="Lora"/>
                  <a:cs typeface="Lora"/>
                  <a:sym typeface="Lora"/>
                </a:rPr>
                <a:t>   </a:t>
              </a:r>
              <a:r>
                <a:rPr lang="en-US" b="true" sz="2118">
                  <a:solidFill>
                    <a:srgbClr val="000000"/>
                  </a:solidFill>
                  <a:latin typeface="Lora Bold"/>
                  <a:ea typeface="Lora Bold"/>
                  <a:cs typeface="Lora Bold"/>
                  <a:sym typeface="Lora Bold"/>
                </a:rPr>
                <a:t>2. </a:t>
              </a:r>
              <a:r>
                <a:rPr lang="en-US" b="true" sz="2118">
                  <a:solidFill>
                    <a:srgbClr val="000000"/>
                  </a:solidFill>
                  <a:latin typeface="Lora Bold"/>
                  <a:ea typeface="Lora Bold"/>
                  <a:cs typeface="Lora Bold"/>
                  <a:sym typeface="Lora Bold"/>
                </a:rPr>
                <a:t>Detailed Cases (Registered) Sexual Assault 2001-2008:</a:t>
              </a:r>
            </a:p>
            <a:p>
              <a:pPr algn="just">
                <a:lnSpc>
                  <a:spcPts val="3177"/>
                </a:lnSpc>
              </a:pPr>
              <a:r>
                <a:rPr lang="en-US" sz="2118">
                  <a:solidFill>
                    <a:srgbClr val="000000"/>
                  </a:solidFill>
                  <a:latin typeface="Lora"/>
                  <a:ea typeface="Lora"/>
                  <a:cs typeface="Lora"/>
                  <a:sym typeface="Lora"/>
                </a:rPr>
                <a:t>      </a:t>
              </a:r>
              <a:r>
                <a:rPr lang="en-US" b="true" sz="2118">
                  <a:solidFill>
                    <a:srgbClr val="000000"/>
                  </a:solidFill>
                  <a:latin typeface="Lora Bold"/>
                  <a:ea typeface="Lora Bold"/>
                  <a:cs typeface="Lora Bold"/>
                  <a:sym typeface="Lora Bold"/>
                </a:rPr>
                <a:t>Description:</a:t>
              </a:r>
              <a:r>
                <a:rPr lang="en-US" sz="2118">
                  <a:solidFill>
                    <a:srgbClr val="000000"/>
                  </a:solidFill>
                  <a:latin typeface="Lora"/>
                  <a:ea typeface="Lora"/>
                  <a:cs typeface="Lora"/>
                  <a:sym typeface="Lora"/>
                </a:rPr>
                <a:t> This dataset offers detailed information on registered sexual assault cases between 2001 and 2008, including both      </a:t>
              </a:r>
            </a:p>
            <a:p>
              <a:pPr algn="just">
                <a:lnSpc>
                  <a:spcPts val="3177"/>
                </a:lnSpc>
              </a:pPr>
              <a:r>
                <a:rPr lang="en-US" sz="2118">
                  <a:solidFill>
                    <a:srgbClr val="000000"/>
                  </a:solidFill>
                  <a:latin typeface="Lora"/>
                  <a:ea typeface="Lora"/>
                  <a:cs typeface="Lora"/>
                  <a:sym typeface="Lora"/>
                </a:rPr>
                <a:t>      </a:t>
              </a:r>
              <a:r>
                <a:rPr lang="en-US" sz="2118">
                  <a:solidFill>
                    <a:srgbClr val="000000"/>
                  </a:solidFill>
                  <a:latin typeface="Lora"/>
                  <a:ea typeface="Lora"/>
                  <a:cs typeface="Lora"/>
                  <a:sym typeface="Lora"/>
                </a:rPr>
                <a:t>incest and non-incest rape cases. It categorizes the number of cases and victims by age group.</a:t>
              </a:r>
            </a:p>
            <a:p>
              <a:pPr algn="just">
                <a:lnSpc>
                  <a:spcPts val="3177"/>
                </a:lnSpc>
              </a:pPr>
              <a:r>
                <a:rPr lang="en-US" sz="2118">
                  <a:solidFill>
                    <a:srgbClr val="000000"/>
                  </a:solidFill>
                  <a:latin typeface="Lora"/>
                  <a:ea typeface="Lora"/>
                  <a:cs typeface="Lora"/>
                  <a:sym typeface="Lora"/>
                </a:rPr>
                <a:t>      </a:t>
              </a:r>
              <a:r>
                <a:rPr lang="en-US" b="true" sz="2118">
                  <a:solidFill>
                    <a:srgbClr val="000000"/>
                  </a:solidFill>
                  <a:latin typeface="Lora Bold"/>
                  <a:ea typeface="Lora Bold"/>
                  <a:cs typeface="Lora Bold"/>
                  <a:sym typeface="Lora Bold"/>
                </a:rPr>
                <a:t>Columns: </a:t>
              </a:r>
              <a:r>
                <a:rPr lang="en-US" sz="2118">
                  <a:solidFill>
                    <a:srgbClr val="000000"/>
                  </a:solidFill>
                  <a:latin typeface="Lora"/>
                  <a:ea typeface="Lora"/>
                  <a:cs typeface="Lora"/>
                  <a:sym typeface="Lora"/>
                </a:rPr>
                <a:t>State/UT/City, Year, Number of Cases Reported, Number of Victims categorized by age group, and total figures for </a:t>
              </a:r>
            </a:p>
            <a:p>
              <a:pPr algn="just">
                <a:lnSpc>
                  <a:spcPts val="3177"/>
                </a:lnSpc>
              </a:pPr>
              <a:r>
                <a:rPr lang="en-US" sz="2118">
                  <a:solidFill>
                    <a:srgbClr val="000000"/>
                  </a:solidFill>
                  <a:latin typeface="Lora"/>
                  <a:ea typeface="Lora"/>
                  <a:cs typeface="Lora"/>
                  <a:sym typeface="Lora"/>
                </a:rPr>
                <a:t>      </a:t>
              </a:r>
              <a:r>
                <a:rPr lang="en-US" sz="2118">
                  <a:solidFill>
                    <a:srgbClr val="000000"/>
                  </a:solidFill>
                  <a:latin typeface="Lora"/>
                  <a:ea typeface="Lora"/>
                  <a:cs typeface="Lora"/>
                  <a:sym typeface="Lora"/>
                </a:rPr>
                <a:t>both incest and other rape cases.</a:t>
              </a:r>
            </a:p>
            <a:p>
              <a:pPr algn="just">
                <a:lnSpc>
                  <a:spcPts val="1799"/>
                </a:lnSpc>
              </a:pPr>
            </a:p>
            <a:p>
              <a:pPr algn="just">
                <a:lnSpc>
                  <a:spcPts val="3177"/>
                </a:lnSpc>
              </a:pPr>
              <a:r>
                <a:rPr lang="en-US" sz="2118">
                  <a:solidFill>
                    <a:srgbClr val="000000"/>
                  </a:solidFill>
                  <a:latin typeface="Lora"/>
                  <a:ea typeface="Lora"/>
                  <a:cs typeface="Lora"/>
                  <a:sym typeface="Lora"/>
                </a:rPr>
                <a:t>   </a:t>
              </a:r>
              <a:r>
                <a:rPr lang="en-US" b="true" sz="2118">
                  <a:solidFill>
                    <a:srgbClr val="000000"/>
                  </a:solidFill>
                  <a:latin typeface="Lora Bold"/>
                  <a:ea typeface="Lora Bold"/>
                  <a:cs typeface="Lora Bold"/>
                  <a:sym typeface="Lora Bold"/>
                </a:rPr>
                <a:t>3. </a:t>
              </a:r>
              <a:r>
                <a:rPr lang="en-US" b="true" sz="2118">
                  <a:solidFill>
                    <a:srgbClr val="000000"/>
                  </a:solidFill>
                  <a:latin typeface="Lora Bold"/>
                  <a:ea typeface="Lora Bold"/>
                  <a:cs typeface="Lora Bold"/>
                  <a:sym typeface="Lora Bold"/>
                </a:rPr>
                <a:t>Cases (Oldest) 1970:</a:t>
              </a:r>
            </a:p>
            <a:p>
              <a:pPr algn="just">
                <a:lnSpc>
                  <a:spcPts val="3177"/>
                </a:lnSpc>
              </a:pPr>
              <a:r>
                <a:rPr lang="en-US" sz="2118">
                  <a:solidFill>
                    <a:srgbClr val="000000"/>
                  </a:solidFill>
                  <a:latin typeface="Lora"/>
                  <a:ea typeface="Lora"/>
                  <a:cs typeface="Lora"/>
                  <a:sym typeface="Lora"/>
                </a:rPr>
                <a:t>     </a:t>
              </a:r>
              <a:r>
                <a:rPr lang="en-US" b="true" sz="2118">
                  <a:solidFill>
                    <a:srgbClr val="000000"/>
                  </a:solidFill>
                  <a:latin typeface="Lora Bold"/>
                  <a:ea typeface="Lora Bold"/>
                  <a:cs typeface="Lora Bold"/>
                  <a:sym typeface="Lora Bold"/>
                </a:rPr>
                <a:t> </a:t>
              </a:r>
              <a:r>
                <a:rPr lang="en-US" b="true" sz="2118">
                  <a:solidFill>
                    <a:srgbClr val="000000"/>
                  </a:solidFill>
                  <a:latin typeface="Lora Bold"/>
                  <a:ea typeface="Lora Bold"/>
                  <a:cs typeface="Lora Bold"/>
                  <a:sym typeface="Lora Bold"/>
                </a:rPr>
                <a:t>Description:</a:t>
              </a:r>
              <a:r>
                <a:rPr lang="en-US" sz="2118">
                  <a:solidFill>
                    <a:srgbClr val="000000"/>
                  </a:solidFill>
                  <a:latin typeface="Lora"/>
                  <a:ea typeface="Lora"/>
                  <a:cs typeface="Lora"/>
                  <a:sym typeface="Lora"/>
                </a:rPr>
                <a:t> A historical dataset from 1970, providing details on various commodities, including stock levels, across different  </a:t>
              </a:r>
            </a:p>
            <a:p>
              <a:pPr algn="just">
                <a:lnSpc>
                  <a:spcPts val="3177"/>
                </a:lnSpc>
              </a:pPr>
              <a:r>
                <a:rPr lang="en-US" sz="2118">
                  <a:solidFill>
                    <a:srgbClr val="000000"/>
                  </a:solidFill>
                  <a:latin typeface="Lora"/>
                  <a:ea typeface="Lora"/>
                  <a:cs typeface="Lora"/>
                  <a:sym typeface="Lora"/>
                </a:rPr>
                <a:t>      </a:t>
              </a:r>
              <a:r>
                <a:rPr lang="en-US" sz="2118">
                  <a:solidFill>
                    <a:srgbClr val="000000"/>
                  </a:solidFill>
                  <a:latin typeface="Lora"/>
                  <a:ea typeface="Lora"/>
                  <a:cs typeface="Lora"/>
                  <a:sym typeface="Lora"/>
                </a:rPr>
                <a:t>districts.</a:t>
              </a:r>
            </a:p>
            <a:p>
              <a:pPr algn="just">
                <a:lnSpc>
                  <a:spcPts val="3177"/>
                </a:lnSpc>
              </a:pPr>
              <a:r>
                <a:rPr lang="en-US" sz="2118">
                  <a:solidFill>
                    <a:srgbClr val="000000"/>
                  </a:solidFill>
                  <a:latin typeface="Lora"/>
                  <a:ea typeface="Lora"/>
                  <a:cs typeface="Lora"/>
                  <a:sym typeface="Lora"/>
                </a:rPr>
                <a:t>     </a:t>
              </a:r>
              <a:r>
                <a:rPr lang="en-US" b="true" sz="2118">
                  <a:solidFill>
                    <a:srgbClr val="000000"/>
                  </a:solidFill>
                  <a:latin typeface="Lora Bold"/>
                  <a:ea typeface="Lora Bold"/>
                  <a:cs typeface="Lora Bold"/>
                  <a:sym typeface="Lora Bold"/>
                </a:rPr>
                <a:t> </a:t>
              </a:r>
              <a:r>
                <a:rPr lang="en-US" b="true" sz="2118">
                  <a:solidFill>
                    <a:srgbClr val="000000"/>
                  </a:solidFill>
                  <a:latin typeface="Lora Bold"/>
                  <a:ea typeface="Lora Bold"/>
                  <a:cs typeface="Lora Bold"/>
                  <a:sym typeface="Lora Bold"/>
                </a:rPr>
                <a:t>Columns:</a:t>
              </a:r>
              <a:r>
                <a:rPr lang="en-US" sz="2118">
                  <a:solidFill>
                    <a:srgbClr val="000000"/>
                  </a:solidFill>
                  <a:latin typeface="Lora"/>
                  <a:ea typeface="Lora"/>
                  <a:cs typeface="Lora"/>
                  <a:sym typeface="Lora"/>
                </a:rPr>
                <a:t> Date, Code, Commodity ID, Commodity Name, District Name, District Code, Stock, Commodity Stock, Total Stock.</a:t>
              </a:r>
            </a:p>
          </p:txBody>
        </p:sp>
        <p:sp>
          <p:nvSpPr>
            <p:cNvPr name="TextBox 11" id="11"/>
            <p:cNvSpPr txBox="true"/>
            <p:nvPr/>
          </p:nvSpPr>
          <p:spPr>
            <a:xfrm rot="0">
              <a:off x="0" y="-47625"/>
              <a:ext cx="21892473" cy="529331"/>
            </a:xfrm>
            <a:prstGeom prst="rect">
              <a:avLst/>
            </a:prstGeom>
          </p:spPr>
          <p:txBody>
            <a:bodyPr anchor="t" rtlCol="false" tIns="0" lIns="0" bIns="0" rIns="0">
              <a:spAutoFit/>
            </a:bodyPr>
            <a:lstStyle/>
            <a:p>
              <a:pPr algn="l">
                <a:lnSpc>
                  <a:spcPts val="3389"/>
                </a:lnSpc>
              </a:pPr>
              <a:r>
                <a:rPr lang="en-US" sz="2421" b="true">
                  <a:solidFill>
                    <a:srgbClr val="000000"/>
                  </a:solidFill>
                  <a:latin typeface="Inter Ultra-Bold"/>
                  <a:ea typeface="Inter Ultra-Bold"/>
                  <a:cs typeface="Inter Ultra-Bold"/>
                  <a:sym typeface="Inter Ultra-Bold"/>
                </a:rPr>
                <a:t>Key Information about the dataset</a:t>
              </a:r>
            </a:p>
          </p:txBody>
        </p:sp>
      </p:grpSp>
      <p:sp>
        <p:nvSpPr>
          <p:cNvPr name="TextBox 12" id="12"/>
          <p:cNvSpPr txBox="true"/>
          <p:nvPr/>
        </p:nvSpPr>
        <p:spPr>
          <a:xfrm rot="0">
            <a:off x="802421" y="2045238"/>
            <a:ext cx="16683157"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Lora Bold"/>
                <a:ea typeface="Lora Bold"/>
                <a:cs typeface="Lora Bold"/>
                <a:sym typeface="Lora Bold"/>
              </a:rPr>
              <a:t>Global Crime Trends: An In-Depth Analysis of India's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57494"/>
            <a:ext cx="18288000" cy="1495425"/>
            <a:chOff x="0" y="0"/>
            <a:chExt cx="4816593" cy="393857"/>
          </a:xfrm>
        </p:grpSpPr>
        <p:sp>
          <p:nvSpPr>
            <p:cNvPr name="Freeform 3" id="3"/>
            <p:cNvSpPr/>
            <p:nvPr/>
          </p:nvSpPr>
          <p:spPr>
            <a:xfrm flipH="false" flipV="false" rot="0">
              <a:off x="0" y="0"/>
              <a:ext cx="4816592" cy="393857"/>
            </a:xfrm>
            <a:custGeom>
              <a:avLst/>
              <a:gdLst/>
              <a:ahLst/>
              <a:cxnLst/>
              <a:rect r="r" b="b" t="t" l="l"/>
              <a:pathLst>
                <a:path h="393857" w="4816592">
                  <a:moveTo>
                    <a:pt x="0" y="0"/>
                  </a:moveTo>
                  <a:lnTo>
                    <a:pt x="4816592" y="0"/>
                  </a:lnTo>
                  <a:lnTo>
                    <a:pt x="4816592" y="393857"/>
                  </a:lnTo>
                  <a:lnTo>
                    <a:pt x="0" y="393857"/>
                  </a:lnTo>
                  <a:close/>
                </a:path>
              </a:pathLst>
            </a:custGeom>
            <a:solidFill>
              <a:srgbClr val="17726D"/>
            </a:solidFill>
          </p:spPr>
        </p:sp>
        <p:sp>
          <p:nvSpPr>
            <p:cNvPr name="TextBox 4" id="4"/>
            <p:cNvSpPr txBox="true"/>
            <p:nvPr/>
          </p:nvSpPr>
          <p:spPr>
            <a:xfrm>
              <a:off x="0" y="-47625"/>
              <a:ext cx="4816593" cy="441482"/>
            </a:xfrm>
            <a:prstGeom prst="rect">
              <a:avLst/>
            </a:prstGeom>
          </p:spPr>
          <p:txBody>
            <a:bodyPr anchor="ctr" rtlCol="false" tIns="50800" lIns="50800" bIns="50800" rIns="50800"/>
            <a:lstStyle/>
            <a:p>
              <a:pPr algn="ctr">
                <a:lnSpc>
                  <a:spcPts val="2479"/>
                </a:lnSpc>
              </a:pPr>
            </a:p>
          </p:txBody>
        </p:sp>
      </p:grpSp>
      <p:sp>
        <p:nvSpPr>
          <p:cNvPr name="Freeform 5" id="5"/>
          <p:cNvSpPr/>
          <p:nvPr/>
        </p:nvSpPr>
        <p:spPr>
          <a:xfrm flipH="false" flipV="false" rot="0">
            <a:off x="14115913" y="963360"/>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357705" y="7637029"/>
            <a:ext cx="4136867" cy="41368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9" id="9"/>
          <p:cNvSpPr txBox="true"/>
          <p:nvPr/>
        </p:nvSpPr>
        <p:spPr>
          <a:xfrm rot="0">
            <a:off x="839945" y="765151"/>
            <a:ext cx="8147912" cy="984885"/>
          </a:xfrm>
          <a:prstGeom prst="rect">
            <a:avLst/>
          </a:prstGeom>
        </p:spPr>
        <p:txBody>
          <a:bodyPr anchor="t" rtlCol="false" tIns="0" lIns="0" bIns="0" rIns="0">
            <a:spAutoFit/>
          </a:bodyPr>
          <a:lstStyle/>
          <a:p>
            <a:pPr algn="l">
              <a:lnSpc>
                <a:spcPts val="7560"/>
              </a:lnSpc>
            </a:pPr>
            <a:r>
              <a:rPr lang="en-US" sz="7200">
                <a:solidFill>
                  <a:srgbClr val="FFFFFF"/>
                </a:solidFill>
                <a:latin typeface="Dream Avenue"/>
                <a:ea typeface="Dream Avenue"/>
                <a:cs typeface="Dream Avenue"/>
                <a:sym typeface="Dream Avenue"/>
              </a:rPr>
              <a:t>DASHBOARD</a:t>
            </a:r>
          </a:p>
        </p:txBody>
      </p:sp>
      <p:sp>
        <p:nvSpPr>
          <p:cNvPr name="TextBox 10" id="10"/>
          <p:cNvSpPr txBox="true"/>
          <p:nvPr/>
        </p:nvSpPr>
        <p:spPr>
          <a:xfrm rot="0">
            <a:off x="14848250" y="970256"/>
            <a:ext cx="3191396" cy="422275"/>
          </a:xfrm>
          <a:prstGeom prst="rect">
            <a:avLst/>
          </a:prstGeom>
        </p:spPr>
        <p:txBody>
          <a:bodyPr anchor="t" rtlCol="false" tIns="0" lIns="0" bIns="0" rIns="0">
            <a:spAutoFit/>
          </a:bodyPr>
          <a:lstStyle/>
          <a:p>
            <a:pPr algn="l">
              <a:lnSpc>
                <a:spcPts val="3499"/>
              </a:lnSpc>
            </a:pPr>
            <a:r>
              <a:rPr lang="en-US" sz="2499" b="true">
                <a:solidFill>
                  <a:srgbClr val="FFFFFF"/>
                </a:solidFill>
                <a:latin typeface="Open Sans Semi-Bold"/>
                <a:ea typeface="Open Sans Semi-Bold"/>
                <a:cs typeface="Open Sans Semi-Bold"/>
                <a:sym typeface="Open Sans Semi-Bold"/>
              </a:rPr>
              <a:t>Thynk Unlimited</a:t>
            </a:r>
          </a:p>
        </p:txBody>
      </p:sp>
      <p:grpSp>
        <p:nvGrpSpPr>
          <p:cNvPr name="Group 11" id="11"/>
          <p:cNvGrpSpPr/>
          <p:nvPr/>
        </p:nvGrpSpPr>
        <p:grpSpPr>
          <a:xfrm rot="0">
            <a:off x="839945" y="3533202"/>
            <a:ext cx="16419355" cy="5859211"/>
            <a:chOff x="0" y="0"/>
            <a:chExt cx="21892473" cy="7812281"/>
          </a:xfrm>
        </p:grpSpPr>
        <p:sp>
          <p:nvSpPr>
            <p:cNvPr name="TextBox 12" id="12"/>
            <p:cNvSpPr txBox="true"/>
            <p:nvPr/>
          </p:nvSpPr>
          <p:spPr>
            <a:xfrm rot="0">
              <a:off x="0" y="623746"/>
              <a:ext cx="21892473" cy="7188535"/>
            </a:xfrm>
            <a:prstGeom prst="rect">
              <a:avLst/>
            </a:prstGeom>
          </p:spPr>
          <p:txBody>
            <a:bodyPr anchor="t" rtlCol="false" tIns="0" lIns="0" bIns="0" rIns="0">
              <a:spAutoFit/>
            </a:bodyPr>
            <a:lstStyle/>
            <a:p>
              <a:pPr algn="just">
                <a:lnSpc>
                  <a:spcPts val="3177"/>
                </a:lnSpc>
              </a:pPr>
              <a:r>
                <a:rPr lang="en-US" sz="2118" b="true">
                  <a:solidFill>
                    <a:srgbClr val="000000"/>
                  </a:solidFill>
                  <a:latin typeface="Lora Bold"/>
                  <a:ea typeface="Lora Bold"/>
                  <a:cs typeface="Lora Bold"/>
                  <a:sym typeface="Lora Bold"/>
                </a:rPr>
                <a:t>4. </a:t>
              </a:r>
              <a:r>
                <a:rPr lang="en-US" sz="2118" b="true">
                  <a:solidFill>
                    <a:srgbClr val="000000"/>
                  </a:solidFill>
                  <a:latin typeface="Lora Bold"/>
                  <a:ea typeface="Lora Bold"/>
                  <a:cs typeface="Lora Bold"/>
                  <a:sym typeface="Lora Bold"/>
                </a:rPr>
                <a:t>Worldwide Cases Details:</a:t>
              </a:r>
            </a:p>
            <a:p>
              <a:pPr algn="just">
                <a:lnSpc>
                  <a:spcPts val="3177"/>
                </a:lnSpc>
              </a:pPr>
              <a:r>
                <a:rPr lang="en-US" sz="2118">
                  <a:solidFill>
                    <a:srgbClr val="000000"/>
                  </a:solidFill>
                  <a:latin typeface="Lora"/>
                  <a:ea typeface="Lora"/>
                  <a:cs typeface="Lora"/>
                  <a:sym typeface="Lora"/>
                </a:rPr>
                <a:t>D</a:t>
              </a:r>
              <a:r>
                <a:rPr lang="en-US" sz="2118" b="true">
                  <a:solidFill>
                    <a:srgbClr val="000000"/>
                  </a:solidFill>
                  <a:latin typeface="Lora Bold"/>
                  <a:ea typeface="Lora Bold"/>
                  <a:cs typeface="Lora Bold"/>
                  <a:sym typeface="Lora Bold"/>
                </a:rPr>
                <a:t>escription:</a:t>
              </a:r>
              <a:r>
                <a:rPr lang="en-US" sz="2118">
                  <a:solidFill>
                    <a:srgbClr val="000000"/>
                  </a:solidFill>
                  <a:latin typeface="Lora"/>
                  <a:ea typeface="Lora"/>
                  <a:cs typeface="Lora"/>
                  <a:sym typeface="Lora"/>
                </a:rPr>
                <a:t> This dataset includes global crime data, with information on various indicators across different countries and regions, categorized by sex and age.</a:t>
              </a:r>
            </a:p>
            <a:p>
              <a:pPr algn="just">
                <a:lnSpc>
                  <a:spcPts val="3177"/>
                </a:lnSpc>
              </a:pPr>
              <a:r>
                <a:rPr lang="en-US" sz="2118" b="true">
                  <a:solidFill>
                    <a:srgbClr val="000000"/>
                  </a:solidFill>
                  <a:latin typeface="Lora Bold"/>
                  <a:ea typeface="Lora Bold"/>
                  <a:cs typeface="Lora Bold"/>
                  <a:sym typeface="Lora Bold"/>
                </a:rPr>
                <a:t>Columns:</a:t>
              </a:r>
              <a:r>
                <a:rPr lang="en-US" sz="2118">
                  <a:solidFill>
                    <a:srgbClr val="000000"/>
                  </a:solidFill>
                  <a:latin typeface="Lora"/>
                  <a:ea typeface="Lora"/>
                  <a:cs typeface="Lora"/>
                  <a:sym typeface="Lora"/>
                </a:rPr>
                <a:t> Country (ISO3 code), Region, Subregion, Indicator, Dimension, Category, Sex, Age, Year, Unit of Measurement, Value, Source.</a:t>
              </a:r>
            </a:p>
            <a:p>
              <a:pPr algn="just">
                <a:lnSpc>
                  <a:spcPts val="900"/>
                </a:lnSpc>
              </a:pPr>
            </a:p>
            <a:p>
              <a:pPr algn="just">
                <a:lnSpc>
                  <a:spcPts val="3177"/>
                </a:lnSpc>
              </a:pPr>
              <a:r>
                <a:rPr lang="en-US" sz="2118" b="true">
                  <a:solidFill>
                    <a:srgbClr val="000000"/>
                  </a:solidFill>
                  <a:latin typeface="Lora Bold"/>
                  <a:ea typeface="Lora Bold"/>
                  <a:cs typeface="Lora Bold"/>
                  <a:sym typeface="Lora Bold"/>
                </a:rPr>
                <a:t>5. Detailed Registered and Unregistered Cases (Sexual Assault) (Punished Release) 2018:</a:t>
              </a:r>
            </a:p>
            <a:p>
              <a:pPr algn="just">
                <a:lnSpc>
                  <a:spcPts val="3177"/>
                </a:lnSpc>
              </a:pPr>
              <a:r>
                <a:rPr lang="en-US" sz="2118" b="true">
                  <a:solidFill>
                    <a:srgbClr val="000000"/>
                  </a:solidFill>
                  <a:latin typeface="Lora Bold"/>
                  <a:ea typeface="Lora Bold"/>
                  <a:cs typeface="Lora Bold"/>
                  <a:sym typeface="Lora Bold"/>
                </a:rPr>
                <a:t>Description:</a:t>
              </a:r>
              <a:r>
                <a:rPr lang="en-US" sz="2118">
                  <a:solidFill>
                    <a:srgbClr val="000000"/>
                  </a:solidFill>
                  <a:latin typeface="Lora"/>
                  <a:ea typeface="Lora"/>
                  <a:cs typeface="Lora"/>
                  <a:sym typeface="Lora"/>
                </a:rPr>
                <a:t> This dataset details both registered and unregistered sexual assault cases from 2018, with a focus on custodial and non-custodial rape cases, including specific punishments.</a:t>
              </a:r>
            </a:p>
            <a:p>
              <a:pPr algn="just">
                <a:lnSpc>
                  <a:spcPts val="3177"/>
                </a:lnSpc>
              </a:pPr>
              <a:r>
                <a:rPr lang="en-US" sz="2118" b="true">
                  <a:solidFill>
                    <a:srgbClr val="000000"/>
                  </a:solidFill>
                  <a:latin typeface="Lora Bold"/>
                  <a:ea typeface="Lora Bold"/>
                  <a:cs typeface="Lora Bold"/>
                  <a:sym typeface="Lora Bold"/>
                </a:rPr>
                <a:t>Columns:</a:t>
              </a:r>
              <a:r>
                <a:rPr lang="en-US" sz="2118">
                  <a:solidFill>
                    <a:srgbClr val="000000"/>
                  </a:solidFill>
                  <a:latin typeface="Lora"/>
                  <a:ea typeface="Lora"/>
                  <a:cs typeface="Lora"/>
                  <a:sym typeface="Lora"/>
                </a:rPr>
                <a:t> State/UT, Year, various custodial and non-custodial rape categories, punishment details, and total cases.</a:t>
              </a:r>
            </a:p>
            <a:p>
              <a:pPr algn="just">
                <a:lnSpc>
                  <a:spcPts val="900"/>
                </a:lnSpc>
              </a:pPr>
            </a:p>
            <a:p>
              <a:pPr algn="just">
                <a:lnSpc>
                  <a:spcPts val="3177"/>
                </a:lnSpc>
              </a:pPr>
              <a:r>
                <a:rPr lang="en-US" sz="2118" b="true">
                  <a:solidFill>
                    <a:srgbClr val="000000"/>
                  </a:solidFill>
                  <a:latin typeface="Lora Bold"/>
                  <a:ea typeface="Lora Bold"/>
                  <a:cs typeface="Lora Bold"/>
                  <a:sym typeface="Lora Bold"/>
                </a:rPr>
                <a:t>6.State-wise Sexual Assault (Detailed) 1999-2013:</a:t>
              </a:r>
            </a:p>
            <a:p>
              <a:pPr algn="just">
                <a:lnSpc>
                  <a:spcPts val="3177"/>
                </a:lnSpc>
              </a:pPr>
              <a:r>
                <a:rPr lang="en-US" sz="2118" b="true">
                  <a:solidFill>
                    <a:srgbClr val="000000"/>
                  </a:solidFill>
                  <a:latin typeface="Lora Bold"/>
                  <a:ea typeface="Lora Bold"/>
                  <a:cs typeface="Lora Bold"/>
                  <a:sym typeface="Lora Bold"/>
                </a:rPr>
                <a:t>Description:</a:t>
              </a:r>
              <a:r>
                <a:rPr lang="en-US" sz="2118">
                  <a:solidFill>
                    <a:srgbClr val="000000"/>
                  </a:solidFill>
                  <a:latin typeface="Lora"/>
                  <a:ea typeface="Lora"/>
                  <a:cs typeface="Lora"/>
                  <a:sym typeface="Lora"/>
                </a:rPr>
                <a:t> This dataset provides a detailed state-wise account of sexual assault cases from 1999 to 2013, focusing on the relationship between the victim and the offender.</a:t>
              </a:r>
            </a:p>
            <a:p>
              <a:pPr algn="just">
                <a:lnSpc>
                  <a:spcPts val="3177"/>
                </a:lnSpc>
              </a:pPr>
              <a:r>
                <a:rPr lang="en-US" b="true" sz="2118">
                  <a:solidFill>
                    <a:srgbClr val="000000"/>
                  </a:solidFill>
                  <a:latin typeface="Lora Bold"/>
                  <a:ea typeface="Lora Bold"/>
                  <a:cs typeface="Lora Bold"/>
                  <a:sym typeface="Lora Bold"/>
                </a:rPr>
                <a:t>Columns:</a:t>
              </a:r>
              <a:r>
                <a:rPr lang="en-US" sz="2118">
                  <a:solidFill>
                    <a:srgbClr val="000000"/>
                  </a:solidFill>
                  <a:latin typeface="Lora"/>
                  <a:ea typeface="Lora"/>
                  <a:cs typeface="Lora"/>
                  <a:sym typeface="Lora"/>
                </a:rPr>
                <a:t> State/UT, Year, Number of Cases by Offender Relationship (e.g., parents, relatives, neighbors, other known persons).</a:t>
              </a:r>
            </a:p>
          </p:txBody>
        </p:sp>
        <p:sp>
          <p:nvSpPr>
            <p:cNvPr name="TextBox 13" id="13"/>
            <p:cNvSpPr txBox="true"/>
            <p:nvPr/>
          </p:nvSpPr>
          <p:spPr>
            <a:xfrm rot="0">
              <a:off x="0" y="-38100"/>
              <a:ext cx="21892473" cy="527608"/>
            </a:xfrm>
            <a:prstGeom prst="rect">
              <a:avLst/>
            </a:prstGeom>
          </p:spPr>
          <p:txBody>
            <a:bodyPr anchor="t" rtlCol="false" tIns="0" lIns="0" bIns="0" rIns="0">
              <a:spAutoFit/>
            </a:bodyPr>
            <a:lstStyle/>
            <a:p>
              <a:pPr algn="l">
                <a:lnSpc>
                  <a:spcPts val="3389"/>
                </a:lnSpc>
              </a:pPr>
              <a:r>
                <a:rPr lang="en-US" sz="2421" b="true">
                  <a:solidFill>
                    <a:srgbClr val="000000"/>
                  </a:solidFill>
                  <a:latin typeface="Lora Bold"/>
                  <a:ea typeface="Lora Bold"/>
                  <a:cs typeface="Lora Bold"/>
                  <a:sym typeface="Lora Bold"/>
                </a:rPr>
                <a:t>Key Information about the dataset</a:t>
              </a:r>
            </a:p>
          </p:txBody>
        </p:sp>
      </p:grpSp>
      <p:sp>
        <p:nvSpPr>
          <p:cNvPr name="TextBox 14" id="14"/>
          <p:cNvSpPr txBox="true"/>
          <p:nvPr/>
        </p:nvSpPr>
        <p:spPr>
          <a:xfrm rot="0">
            <a:off x="802421" y="2045238"/>
            <a:ext cx="16683157"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Lora Bold"/>
                <a:ea typeface="Lora Bold"/>
                <a:cs typeface="Lora Bold"/>
                <a:sym typeface="Lora Bold"/>
              </a:rPr>
              <a:t>Global Crime Trends: An In-Depth Analysis of India's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08483" cy="10287000"/>
            <a:chOff x="0" y="0"/>
            <a:chExt cx="1661493" cy="2709333"/>
          </a:xfrm>
        </p:grpSpPr>
        <p:sp>
          <p:nvSpPr>
            <p:cNvPr name="Freeform 3" id="3"/>
            <p:cNvSpPr/>
            <p:nvPr/>
          </p:nvSpPr>
          <p:spPr>
            <a:xfrm flipH="false" flipV="false" rot="0">
              <a:off x="0" y="0"/>
              <a:ext cx="1661494" cy="2709333"/>
            </a:xfrm>
            <a:custGeom>
              <a:avLst/>
              <a:gdLst/>
              <a:ahLst/>
              <a:cxnLst/>
              <a:rect r="r" b="b" t="t" l="l"/>
              <a:pathLst>
                <a:path h="2709333" w="1661494">
                  <a:moveTo>
                    <a:pt x="0" y="0"/>
                  </a:moveTo>
                  <a:lnTo>
                    <a:pt x="1661494" y="0"/>
                  </a:lnTo>
                  <a:lnTo>
                    <a:pt x="1661494" y="2709333"/>
                  </a:lnTo>
                  <a:lnTo>
                    <a:pt x="0" y="2709333"/>
                  </a:lnTo>
                  <a:close/>
                </a:path>
              </a:pathLst>
            </a:custGeom>
            <a:solidFill>
              <a:srgbClr val="17726D"/>
            </a:solidFill>
          </p:spPr>
        </p:sp>
        <p:sp>
          <p:nvSpPr>
            <p:cNvPr name="TextBox 4" id="4"/>
            <p:cNvSpPr txBox="true"/>
            <p:nvPr/>
          </p:nvSpPr>
          <p:spPr>
            <a:xfrm>
              <a:off x="0" y="-47625"/>
              <a:ext cx="1661493"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28700" y="1559323"/>
            <a:ext cx="7168383" cy="7168355"/>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25046" t="0" r="-25046" b="0"/>
              </a:stretch>
            </a:blipFill>
          </p:spPr>
        </p:sp>
      </p:grpSp>
      <p:sp>
        <p:nvSpPr>
          <p:cNvPr name="Freeform 7" id="7"/>
          <p:cNvSpPr/>
          <p:nvPr/>
        </p:nvSpPr>
        <p:spPr>
          <a:xfrm flipH="false" flipV="false" rot="0">
            <a:off x="1028700" y="1559323"/>
            <a:ext cx="1189176" cy="1137285"/>
          </a:xfrm>
          <a:custGeom>
            <a:avLst/>
            <a:gdLst/>
            <a:ahLst/>
            <a:cxnLst/>
            <a:rect r="r" b="b" t="t" l="l"/>
            <a:pathLst>
              <a:path h="1137285" w="1189176">
                <a:moveTo>
                  <a:pt x="0" y="0"/>
                </a:moveTo>
                <a:lnTo>
                  <a:pt x="1189176" y="0"/>
                </a:lnTo>
                <a:lnTo>
                  <a:pt x="1189176" y="1137285"/>
                </a:lnTo>
                <a:lnTo>
                  <a:pt x="0" y="11372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028700" y="8881660"/>
            <a:ext cx="715180" cy="7151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AE4D2"/>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14871011" y="6031106"/>
            <a:ext cx="5402508" cy="540250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14" id="14"/>
          <p:cNvSpPr/>
          <p:nvPr/>
        </p:nvSpPr>
        <p:spPr>
          <a:xfrm flipV="true">
            <a:off x="8326569" y="1949848"/>
            <a:ext cx="4795011" cy="0"/>
          </a:xfrm>
          <a:prstGeom prst="line">
            <a:avLst/>
          </a:prstGeom>
          <a:ln cap="flat" w="76200">
            <a:solidFill>
              <a:srgbClr val="EAE4D2"/>
            </a:solidFill>
            <a:prstDash val="solid"/>
            <a:headEnd type="none" len="sm" w="sm"/>
            <a:tailEnd type="none" len="sm" w="sm"/>
          </a:ln>
        </p:spPr>
      </p:sp>
      <p:sp>
        <p:nvSpPr>
          <p:cNvPr name="TextBox 15" id="15"/>
          <p:cNvSpPr txBox="true"/>
          <p:nvPr/>
        </p:nvSpPr>
        <p:spPr>
          <a:xfrm rot="0">
            <a:off x="8326569" y="964963"/>
            <a:ext cx="8999977" cy="984885"/>
          </a:xfrm>
          <a:prstGeom prst="rect">
            <a:avLst/>
          </a:prstGeom>
        </p:spPr>
        <p:txBody>
          <a:bodyPr anchor="t" rtlCol="false" tIns="0" lIns="0" bIns="0" rIns="0">
            <a:spAutoFit/>
          </a:bodyPr>
          <a:lstStyle/>
          <a:p>
            <a:pPr algn="l">
              <a:lnSpc>
                <a:spcPts val="7560"/>
              </a:lnSpc>
            </a:pPr>
            <a:r>
              <a:rPr lang="en-US" sz="7200">
                <a:solidFill>
                  <a:srgbClr val="17726D"/>
                </a:solidFill>
                <a:latin typeface="Dream Avenue"/>
                <a:ea typeface="Dream Avenue"/>
                <a:cs typeface="Dream Avenue"/>
                <a:sym typeface="Dream Avenue"/>
              </a:rPr>
              <a:t>CONCLUSION</a:t>
            </a:r>
          </a:p>
        </p:txBody>
      </p:sp>
      <p:sp>
        <p:nvSpPr>
          <p:cNvPr name="TextBox 16" id="16"/>
          <p:cNvSpPr txBox="true"/>
          <p:nvPr/>
        </p:nvSpPr>
        <p:spPr>
          <a:xfrm rot="0">
            <a:off x="8326569" y="2073673"/>
            <a:ext cx="9556462" cy="8349361"/>
          </a:xfrm>
          <a:prstGeom prst="rect">
            <a:avLst/>
          </a:prstGeom>
        </p:spPr>
        <p:txBody>
          <a:bodyPr anchor="t" rtlCol="false" tIns="0" lIns="0" bIns="0" rIns="0">
            <a:spAutoFit/>
          </a:bodyPr>
          <a:lstStyle/>
          <a:p>
            <a:pPr algn="just" marL="474981" indent="-237491" lvl="1">
              <a:lnSpc>
                <a:spcPts val="3872"/>
              </a:lnSpc>
              <a:buFont typeface="Arial"/>
              <a:buChar char="•"/>
            </a:pPr>
            <a:r>
              <a:rPr lang="en-US" sz="2200" spc="-81">
                <a:solidFill>
                  <a:srgbClr val="000000"/>
                </a:solidFill>
                <a:latin typeface="Lora"/>
                <a:ea typeface="Lora"/>
                <a:cs typeface="Lora"/>
                <a:sym typeface="Lora"/>
              </a:rPr>
              <a:t>Rape, sexual abuse, and sexual assault affect individuals physically, psychologically, and socially. </a:t>
            </a:r>
          </a:p>
          <a:p>
            <a:pPr algn="just">
              <a:lnSpc>
                <a:spcPts val="2112"/>
              </a:lnSpc>
            </a:pPr>
          </a:p>
          <a:p>
            <a:pPr algn="just" marL="474981" indent="-237491" lvl="1">
              <a:lnSpc>
                <a:spcPts val="3872"/>
              </a:lnSpc>
              <a:buFont typeface="Arial"/>
              <a:buChar char="•"/>
            </a:pPr>
            <a:r>
              <a:rPr lang="en-US" sz="2200" spc="-81">
                <a:solidFill>
                  <a:srgbClr val="000000"/>
                </a:solidFill>
                <a:latin typeface="Lora"/>
                <a:ea typeface="Lora"/>
                <a:cs typeface="Lora"/>
                <a:sym typeface="Lora"/>
              </a:rPr>
              <a:t>Despite legal frameworks and awareness efforts, these crimes continue, highlighting the need for a broader approach. </a:t>
            </a:r>
          </a:p>
          <a:p>
            <a:pPr algn="just">
              <a:lnSpc>
                <a:spcPts val="2112"/>
              </a:lnSpc>
            </a:pPr>
          </a:p>
          <a:p>
            <a:pPr algn="just" marL="474981" indent="-237491" lvl="1">
              <a:lnSpc>
                <a:spcPts val="3872"/>
              </a:lnSpc>
              <a:buFont typeface="Arial"/>
              <a:buChar char="•"/>
            </a:pPr>
            <a:r>
              <a:rPr lang="en-US" sz="2200" spc="-81">
                <a:solidFill>
                  <a:srgbClr val="000000"/>
                </a:solidFill>
                <a:latin typeface="Lora"/>
                <a:ea typeface="Lora"/>
                <a:cs typeface="Lora"/>
                <a:sym typeface="Lora"/>
              </a:rPr>
              <a:t>Prevention, awareness, and education must work in tandem with strong legal and social support systems. </a:t>
            </a:r>
          </a:p>
          <a:p>
            <a:pPr algn="just">
              <a:lnSpc>
                <a:spcPts val="2112"/>
              </a:lnSpc>
            </a:pPr>
          </a:p>
          <a:p>
            <a:pPr algn="just" marL="474981" indent="-237491" lvl="1">
              <a:lnSpc>
                <a:spcPts val="3872"/>
              </a:lnSpc>
              <a:buFont typeface="Arial"/>
              <a:buChar char="•"/>
            </a:pPr>
            <a:r>
              <a:rPr lang="en-US" sz="2200" spc="-81">
                <a:solidFill>
                  <a:srgbClr val="000000"/>
                </a:solidFill>
                <a:latin typeface="Lora"/>
                <a:ea typeface="Lora"/>
                <a:cs typeface="Lora"/>
                <a:sym typeface="Lora"/>
              </a:rPr>
              <a:t>Society must take responsibility for dismantling cultural norms that enable violence and support victims. </a:t>
            </a:r>
          </a:p>
          <a:p>
            <a:pPr algn="just">
              <a:lnSpc>
                <a:spcPts val="2112"/>
              </a:lnSpc>
            </a:pPr>
          </a:p>
          <a:p>
            <a:pPr algn="just" marL="474981" indent="-237491" lvl="1">
              <a:lnSpc>
                <a:spcPts val="3872"/>
              </a:lnSpc>
              <a:buFont typeface="Arial"/>
              <a:buChar char="•"/>
            </a:pPr>
            <a:r>
              <a:rPr lang="en-US" sz="2200" spc="-81">
                <a:solidFill>
                  <a:srgbClr val="000000"/>
                </a:solidFill>
                <a:latin typeface="Lora"/>
                <a:ea typeface="Lora"/>
                <a:cs typeface="Lora"/>
                <a:sym typeface="Lora"/>
              </a:rPr>
              <a:t>A shift is needed in how we perceive gender, power, and respect.</a:t>
            </a:r>
          </a:p>
          <a:p>
            <a:pPr algn="just">
              <a:lnSpc>
                <a:spcPts val="2112"/>
              </a:lnSpc>
            </a:pPr>
            <a:r>
              <a:rPr lang="en-US" sz="1200" spc="-44">
                <a:solidFill>
                  <a:srgbClr val="000000"/>
                </a:solidFill>
                <a:latin typeface="Lora"/>
                <a:ea typeface="Lora"/>
                <a:cs typeface="Lora"/>
                <a:sym typeface="Lora"/>
              </a:rPr>
              <a:t> </a:t>
            </a:r>
          </a:p>
          <a:p>
            <a:pPr algn="just" marL="474981" indent="-237491" lvl="1">
              <a:lnSpc>
                <a:spcPts val="3872"/>
              </a:lnSpc>
              <a:buFont typeface="Arial"/>
              <a:buChar char="•"/>
            </a:pPr>
            <a:r>
              <a:rPr lang="en-US" sz="2200" spc="-81">
                <a:solidFill>
                  <a:srgbClr val="000000"/>
                </a:solidFill>
                <a:latin typeface="Lora"/>
                <a:ea typeface="Lora"/>
                <a:cs typeface="Lora"/>
                <a:sym typeface="Lora"/>
              </a:rPr>
              <a:t>Fostering empathy and educating future generations can lead to a society intolerant of sexual violence. </a:t>
            </a:r>
          </a:p>
          <a:p>
            <a:pPr algn="just">
              <a:lnSpc>
                <a:spcPts val="2112"/>
              </a:lnSpc>
            </a:pPr>
          </a:p>
          <a:p>
            <a:pPr algn="just" marL="474981" indent="-237491" lvl="1">
              <a:lnSpc>
                <a:spcPts val="3872"/>
              </a:lnSpc>
              <a:buFont typeface="Arial"/>
              <a:buChar char="•"/>
            </a:pPr>
            <a:r>
              <a:rPr lang="en-US" sz="2200" spc="-81">
                <a:solidFill>
                  <a:srgbClr val="000000"/>
                </a:solidFill>
                <a:latin typeface="Lora"/>
                <a:ea typeface="Lora"/>
                <a:cs typeface="Lora"/>
                <a:sym typeface="Lora"/>
              </a:rPr>
              <a:t>A multifaceted approach—advocacy, systemic reforms, and continuous education—can bring us closer to eliminating sexual violence.</a:t>
            </a:r>
          </a:p>
          <a:p>
            <a:pPr algn="just">
              <a:lnSpc>
                <a:spcPts val="3872"/>
              </a:lnSpc>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2759" y="6802807"/>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a:off x="1074658" y="8563446"/>
            <a:ext cx="16138684" cy="0"/>
          </a:xfrm>
          <a:prstGeom prst="line">
            <a:avLst/>
          </a:prstGeom>
          <a:ln cap="flat" w="38100">
            <a:solidFill>
              <a:srgbClr val="17726D"/>
            </a:solidFill>
            <a:prstDash val="solid"/>
            <a:headEnd type="none" len="sm" w="sm"/>
            <a:tailEnd type="none" len="sm" w="sm"/>
          </a:ln>
        </p:spPr>
      </p:sp>
      <p:grpSp>
        <p:nvGrpSpPr>
          <p:cNvPr name="Group 6" id="6"/>
          <p:cNvGrpSpPr/>
          <p:nvPr/>
        </p:nvGrpSpPr>
        <p:grpSpPr>
          <a:xfrm rot="0">
            <a:off x="10808562" y="1987088"/>
            <a:ext cx="4758515" cy="475851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9" id="9"/>
          <p:cNvGrpSpPr/>
          <p:nvPr/>
        </p:nvGrpSpPr>
        <p:grpSpPr>
          <a:xfrm rot="0">
            <a:off x="1074658" y="5553371"/>
            <a:ext cx="447675" cy="44767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12" id="12"/>
          <p:cNvSpPr/>
          <p:nvPr/>
        </p:nvSpPr>
        <p:spPr>
          <a:xfrm flipH="false" flipV="false" rot="0">
            <a:off x="1124956" y="656036"/>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5972039" y="656036"/>
            <a:ext cx="1241303" cy="575606"/>
            <a:chOff x="0" y="0"/>
            <a:chExt cx="326928" cy="151600"/>
          </a:xfrm>
        </p:grpSpPr>
        <p:sp>
          <p:nvSpPr>
            <p:cNvPr name="Freeform 14" id="14"/>
            <p:cNvSpPr/>
            <p:nvPr/>
          </p:nvSpPr>
          <p:spPr>
            <a:xfrm flipH="false" flipV="false" rot="0">
              <a:off x="0" y="0"/>
              <a:ext cx="326928" cy="151600"/>
            </a:xfrm>
            <a:custGeom>
              <a:avLst/>
              <a:gdLst/>
              <a:ahLst/>
              <a:cxnLst/>
              <a:rect r="r" b="b" t="t" l="l"/>
              <a:pathLst>
                <a:path h="151600" w="326928">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sp>
        <p:sp>
          <p:nvSpPr>
            <p:cNvPr name="TextBox 15" id="15"/>
            <p:cNvSpPr txBox="true"/>
            <p:nvPr/>
          </p:nvSpPr>
          <p:spPr>
            <a:xfrm>
              <a:off x="0" y="-47625"/>
              <a:ext cx="326928" cy="199225"/>
            </a:xfrm>
            <a:prstGeom prst="rect">
              <a:avLst/>
            </a:prstGeom>
          </p:spPr>
          <p:txBody>
            <a:bodyPr anchor="ctr" rtlCol="false" tIns="50800" lIns="50800" bIns="50800" rIns="50800"/>
            <a:lstStyle/>
            <a:p>
              <a:pPr algn="ctr">
                <a:lnSpc>
                  <a:spcPts val="2479"/>
                </a:lnSpc>
              </a:pPr>
            </a:p>
          </p:txBody>
        </p:sp>
      </p:grpSp>
      <p:sp>
        <p:nvSpPr>
          <p:cNvPr name="Freeform 16" id="16"/>
          <p:cNvSpPr/>
          <p:nvPr/>
        </p:nvSpPr>
        <p:spPr>
          <a:xfrm flipH="false" flipV="false" rot="0">
            <a:off x="16275918" y="793769"/>
            <a:ext cx="633545" cy="300142"/>
          </a:xfrm>
          <a:custGeom>
            <a:avLst/>
            <a:gdLst/>
            <a:ahLst/>
            <a:cxnLst/>
            <a:rect r="r" b="b" t="t" l="l"/>
            <a:pathLst>
              <a:path h="300142" w="633545">
                <a:moveTo>
                  <a:pt x="0" y="0"/>
                </a:moveTo>
                <a:lnTo>
                  <a:pt x="633545" y="0"/>
                </a:lnTo>
                <a:lnTo>
                  <a:pt x="633545" y="300141"/>
                </a:lnTo>
                <a:lnTo>
                  <a:pt x="0" y="3001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981075" y="2884046"/>
            <a:ext cx="14166687" cy="2670195"/>
          </a:xfrm>
          <a:prstGeom prst="rect">
            <a:avLst/>
          </a:prstGeom>
        </p:spPr>
        <p:txBody>
          <a:bodyPr anchor="t" rtlCol="false" tIns="0" lIns="0" bIns="0" rIns="0">
            <a:spAutoFit/>
          </a:bodyPr>
          <a:lstStyle/>
          <a:p>
            <a:pPr algn="l">
              <a:lnSpc>
                <a:spcPts val="21873"/>
              </a:lnSpc>
            </a:pPr>
            <a:r>
              <a:rPr lang="en-US" sz="15624">
                <a:solidFill>
                  <a:srgbClr val="17726D"/>
                </a:solidFill>
                <a:latin typeface="Dream Avenue"/>
                <a:ea typeface="Dream Avenue"/>
                <a:cs typeface="Dream Avenue"/>
                <a:sym typeface="Dream Avenue"/>
              </a:rPr>
              <a:t>THANK YOU</a:t>
            </a:r>
          </a:p>
        </p:txBody>
      </p:sp>
      <p:sp>
        <p:nvSpPr>
          <p:cNvPr name="TextBox 18" id="18"/>
          <p:cNvSpPr txBox="true"/>
          <p:nvPr/>
        </p:nvSpPr>
        <p:spPr>
          <a:xfrm rot="0">
            <a:off x="14344595" y="8862553"/>
            <a:ext cx="2868747" cy="368301"/>
          </a:xfrm>
          <a:prstGeom prst="rect">
            <a:avLst/>
          </a:prstGeom>
        </p:spPr>
        <p:txBody>
          <a:bodyPr anchor="t" rtlCol="false" tIns="0" lIns="0" bIns="0" rIns="0">
            <a:spAutoFit/>
          </a:bodyPr>
          <a:lstStyle/>
          <a:p>
            <a:pPr algn="r" marL="0" indent="0" lvl="0">
              <a:lnSpc>
                <a:spcPts val="3099"/>
              </a:lnSpc>
            </a:pPr>
            <a:r>
              <a:rPr lang="en-US" b="true" sz="1999">
                <a:solidFill>
                  <a:srgbClr val="000000"/>
                </a:solidFill>
                <a:latin typeface="Open Sans Bold"/>
                <a:ea typeface="Open Sans Bold"/>
                <a:cs typeface="Open Sans Bold"/>
                <a:sym typeface="Open Sans Bold"/>
              </a:rPr>
              <a:t>10th October, 2024</a:t>
            </a:r>
          </a:p>
        </p:txBody>
      </p:sp>
      <p:sp>
        <p:nvSpPr>
          <p:cNvPr name="TextBox 19" id="19"/>
          <p:cNvSpPr txBox="true"/>
          <p:nvPr/>
        </p:nvSpPr>
        <p:spPr>
          <a:xfrm rot="0">
            <a:off x="1690843" y="5507968"/>
            <a:ext cx="8069342" cy="481330"/>
          </a:xfrm>
          <a:prstGeom prst="rect">
            <a:avLst/>
          </a:prstGeom>
        </p:spPr>
        <p:txBody>
          <a:bodyPr anchor="t" rtlCol="false" tIns="0" lIns="0" bIns="0" rIns="0">
            <a:spAutoFit/>
          </a:bodyPr>
          <a:lstStyle/>
          <a:p>
            <a:pPr algn="l" marL="0" indent="0" lvl="0">
              <a:lnSpc>
                <a:spcPts val="3919"/>
              </a:lnSpc>
            </a:pPr>
            <a:r>
              <a:rPr lang="en-US" b="true" sz="2799" spc="207">
                <a:solidFill>
                  <a:srgbClr val="000000"/>
                </a:solidFill>
                <a:latin typeface="Lora Bold"/>
                <a:ea typeface="Lora Bold"/>
                <a:cs typeface="Lora Bold"/>
                <a:sym typeface="Lora Bold"/>
              </a:rPr>
              <a:t>FOR YOUR ATTENTION</a:t>
            </a:r>
          </a:p>
        </p:txBody>
      </p:sp>
      <p:sp>
        <p:nvSpPr>
          <p:cNvPr name="TextBox 20" id="20"/>
          <p:cNvSpPr txBox="true"/>
          <p:nvPr/>
        </p:nvSpPr>
        <p:spPr>
          <a:xfrm rot="0">
            <a:off x="1857293" y="662932"/>
            <a:ext cx="3191396" cy="422275"/>
          </a:xfrm>
          <a:prstGeom prst="rect">
            <a:avLst/>
          </a:prstGeom>
        </p:spPr>
        <p:txBody>
          <a:bodyPr anchor="t" rtlCol="false" tIns="0" lIns="0" bIns="0" rIns="0">
            <a:spAutoFit/>
          </a:bodyPr>
          <a:lstStyle/>
          <a:p>
            <a:pPr algn="l">
              <a:lnSpc>
                <a:spcPts val="3499"/>
              </a:lnSpc>
            </a:pPr>
            <a:r>
              <a:rPr lang="en-US" sz="2499" b="true">
                <a:solidFill>
                  <a:srgbClr val="000000"/>
                </a:solidFill>
                <a:latin typeface="Open Sans Semi-Bold"/>
                <a:ea typeface="Open Sans Semi-Bold"/>
                <a:cs typeface="Open Sans Semi-Bold"/>
                <a:sym typeface="Open Sans Semi-Bold"/>
              </a:rPr>
              <a:t>TE ECS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08483" cy="10287000"/>
            <a:chOff x="0" y="0"/>
            <a:chExt cx="1661493" cy="2709333"/>
          </a:xfrm>
        </p:grpSpPr>
        <p:sp>
          <p:nvSpPr>
            <p:cNvPr name="Freeform 3" id="3"/>
            <p:cNvSpPr/>
            <p:nvPr/>
          </p:nvSpPr>
          <p:spPr>
            <a:xfrm flipH="false" flipV="false" rot="0">
              <a:off x="0" y="0"/>
              <a:ext cx="1661494" cy="2709333"/>
            </a:xfrm>
            <a:custGeom>
              <a:avLst/>
              <a:gdLst/>
              <a:ahLst/>
              <a:cxnLst/>
              <a:rect r="r" b="b" t="t" l="l"/>
              <a:pathLst>
                <a:path h="2709333" w="1661494">
                  <a:moveTo>
                    <a:pt x="0" y="0"/>
                  </a:moveTo>
                  <a:lnTo>
                    <a:pt x="1661494" y="0"/>
                  </a:lnTo>
                  <a:lnTo>
                    <a:pt x="1661494" y="2709333"/>
                  </a:lnTo>
                  <a:lnTo>
                    <a:pt x="0" y="2709333"/>
                  </a:lnTo>
                  <a:close/>
                </a:path>
              </a:pathLst>
            </a:custGeom>
            <a:solidFill>
              <a:srgbClr val="17726D"/>
            </a:solidFill>
          </p:spPr>
        </p:sp>
        <p:sp>
          <p:nvSpPr>
            <p:cNvPr name="TextBox 4" id="4"/>
            <p:cNvSpPr txBox="true"/>
            <p:nvPr/>
          </p:nvSpPr>
          <p:spPr>
            <a:xfrm>
              <a:off x="0" y="-47625"/>
              <a:ext cx="1661493"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28700" y="1559323"/>
            <a:ext cx="7168383" cy="7168355"/>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25757" t="0" r="-25757" b="0"/>
              </a:stretch>
            </a:blipFill>
          </p:spPr>
        </p:sp>
      </p:grpSp>
      <p:sp>
        <p:nvSpPr>
          <p:cNvPr name="Freeform 7" id="7"/>
          <p:cNvSpPr/>
          <p:nvPr/>
        </p:nvSpPr>
        <p:spPr>
          <a:xfrm flipH="false" flipV="false" rot="0">
            <a:off x="1028700" y="1559323"/>
            <a:ext cx="1189176" cy="1137285"/>
          </a:xfrm>
          <a:custGeom>
            <a:avLst/>
            <a:gdLst/>
            <a:ahLst/>
            <a:cxnLst/>
            <a:rect r="r" b="b" t="t" l="l"/>
            <a:pathLst>
              <a:path h="1137285" w="1189176">
                <a:moveTo>
                  <a:pt x="0" y="0"/>
                </a:moveTo>
                <a:lnTo>
                  <a:pt x="1189176" y="0"/>
                </a:lnTo>
                <a:lnTo>
                  <a:pt x="1189176" y="1137285"/>
                </a:lnTo>
                <a:lnTo>
                  <a:pt x="0" y="11372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028700" y="8881660"/>
            <a:ext cx="715180" cy="7151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AE4D2"/>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14871011" y="6031106"/>
            <a:ext cx="5402508" cy="540250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14" id="14"/>
          <p:cNvSpPr/>
          <p:nvPr/>
        </p:nvSpPr>
        <p:spPr>
          <a:xfrm flipV="true">
            <a:off x="8326569" y="2178448"/>
            <a:ext cx="4795011" cy="0"/>
          </a:xfrm>
          <a:prstGeom prst="line">
            <a:avLst/>
          </a:prstGeom>
          <a:ln cap="flat" w="76200">
            <a:solidFill>
              <a:srgbClr val="EAE4D2"/>
            </a:solidFill>
            <a:prstDash val="solid"/>
            <a:headEnd type="none" len="sm" w="sm"/>
            <a:tailEnd type="none" len="sm" w="sm"/>
          </a:ln>
        </p:spPr>
      </p:sp>
      <p:sp>
        <p:nvSpPr>
          <p:cNvPr name="TextBox 15" id="15"/>
          <p:cNvSpPr txBox="true"/>
          <p:nvPr/>
        </p:nvSpPr>
        <p:spPr>
          <a:xfrm rot="0">
            <a:off x="8326496" y="749698"/>
            <a:ext cx="8999977" cy="984885"/>
          </a:xfrm>
          <a:prstGeom prst="rect">
            <a:avLst/>
          </a:prstGeom>
        </p:spPr>
        <p:txBody>
          <a:bodyPr anchor="t" rtlCol="false" tIns="0" lIns="0" bIns="0" rIns="0">
            <a:spAutoFit/>
          </a:bodyPr>
          <a:lstStyle/>
          <a:p>
            <a:pPr algn="l">
              <a:lnSpc>
                <a:spcPts val="7560"/>
              </a:lnSpc>
            </a:pPr>
            <a:r>
              <a:rPr lang="en-US" sz="7200">
                <a:solidFill>
                  <a:srgbClr val="17726D"/>
                </a:solidFill>
                <a:latin typeface="Dream Avenue"/>
                <a:ea typeface="Dream Avenue"/>
                <a:cs typeface="Dream Avenue"/>
                <a:sym typeface="Dream Avenue"/>
              </a:rPr>
              <a:t>INTRODUCTION</a:t>
            </a:r>
          </a:p>
        </p:txBody>
      </p:sp>
      <p:sp>
        <p:nvSpPr>
          <p:cNvPr name="TextBox 16" id="16"/>
          <p:cNvSpPr txBox="true"/>
          <p:nvPr/>
        </p:nvSpPr>
        <p:spPr>
          <a:xfrm rot="0">
            <a:off x="8384782" y="1715533"/>
            <a:ext cx="7513211" cy="424815"/>
          </a:xfrm>
          <a:prstGeom prst="rect">
            <a:avLst/>
          </a:prstGeom>
        </p:spPr>
        <p:txBody>
          <a:bodyPr anchor="t" rtlCol="false" tIns="0" lIns="0" bIns="0" rIns="0">
            <a:spAutoFit/>
          </a:bodyPr>
          <a:lstStyle/>
          <a:p>
            <a:pPr algn="l" marL="0" indent="0" lvl="0">
              <a:lnSpc>
                <a:spcPts val="3359"/>
              </a:lnSpc>
            </a:pPr>
            <a:r>
              <a:rPr lang="en-US" sz="2400" spc="177">
                <a:solidFill>
                  <a:srgbClr val="000000"/>
                </a:solidFill>
                <a:latin typeface="Dream Avenue"/>
                <a:ea typeface="Dream Avenue"/>
                <a:cs typeface="Dream Avenue"/>
                <a:sym typeface="Dream Avenue"/>
              </a:rPr>
              <a:t>ABOUT THE TOPIC</a:t>
            </a:r>
          </a:p>
        </p:txBody>
      </p:sp>
      <p:sp>
        <p:nvSpPr>
          <p:cNvPr name="TextBox 17" id="17"/>
          <p:cNvSpPr txBox="true"/>
          <p:nvPr/>
        </p:nvSpPr>
        <p:spPr>
          <a:xfrm rot="0">
            <a:off x="8384782" y="2521348"/>
            <a:ext cx="9556462" cy="7234936"/>
          </a:xfrm>
          <a:prstGeom prst="rect">
            <a:avLst/>
          </a:prstGeom>
        </p:spPr>
        <p:txBody>
          <a:bodyPr anchor="t" rtlCol="false" tIns="0" lIns="0" bIns="0" rIns="0">
            <a:spAutoFit/>
          </a:bodyPr>
          <a:lstStyle/>
          <a:p>
            <a:pPr algn="just">
              <a:lnSpc>
                <a:spcPts val="3872"/>
              </a:lnSpc>
            </a:pPr>
            <a:r>
              <a:rPr lang="en-US" b="true" sz="2200" spc="-81">
                <a:solidFill>
                  <a:srgbClr val="000000"/>
                </a:solidFill>
                <a:latin typeface="Lora Bold"/>
                <a:ea typeface="Lora Bold"/>
                <a:cs typeface="Lora Bold"/>
                <a:sym typeface="Lora Bold"/>
              </a:rPr>
              <a:t>High Incidence:</a:t>
            </a:r>
            <a:r>
              <a:rPr lang="en-US" sz="2200" spc="-81">
                <a:solidFill>
                  <a:srgbClr val="000000"/>
                </a:solidFill>
                <a:latin typeface="Lora"/>
                <a:ea typeface="Lora"/>
                <a:cs typeface="Lora"/>
                <a:sym typeface="Lora"/>
              </a:rPr>
              <a:t> Over 31,000 rape cases were reported in 2021, an average of 85 rapes per day. </a:t>
            </a:r>
          </a:p>
          <a:p>
            <a:pPr algn="just">
              <a:lnSpc>
                <a:spcPts val="3872"/>
              </a:lnSpc>
            </a:pPr>
          </a:p>
          <a:p>
            <a:pPr algn="just">
              <a:lnSpc>
                <a:spcPts val="3872"/>
              </a:lnSpc>
            </a:pPr>
            <a:r>
              <a:rPr lang="en-US" b="true" sz="2200" spc="-81">
                <a:solidFill>
                  <a:srgbClr val="000000"/>
                </a:solidFill>
                <a:latin typeface="Lora Bold"/>
                <a:ea typeface="Lora Bold"/>
                <a:cs typeface="Lora Bold"/>
                <a:sym typeface="Lora Bold"/>
              </a:rPr>
              <a:t>Underreporting:</a:t>
            </a:r>
            <a:r>
              <a:rPr lang="en-US" sz="2200" spc="-81">
                <a:solidFill>
                  <a:srgbClr val="000000"/>
                </a:solidFill>
                <a:latin typeface="Lora"/>
                <a:ea typeface="Lora"/>
                <a:cs typeface="Lora"/>
                <a:sym typeface="Lora"/>
              </a:rPr>
              <a:t> Cultural stigma, victim-blaming, and fear of retaliation prevent many victims from reporting. </a:t>
            </a:r>
          </a:p>
          <a:p>
            <a:pPr algn="just">
              <a:lnSpc>
                <a:spcPts val="3872"/>
              </a:lnSpc>
            </a:pPr>
          </a:p>
          <a:p>
            <a:pPr algn="just">
              <a:lnSpc>
                <a:spcPts val="3872"/>
              </a:lnSpc>
            </a:pPr>
            <a:r>
              <a:rPr lang="en-US" b="true" sz="2200" spc="-81">
                <a:solidFill>
                  <a:srgbClr val="000000"/>
                </a:solidFill>
                <a:latin typeface="Lora Bold"/>
                <a:ea typeface="Lora Bold"/>
                <a:cs typeface="Lora Bold"/>
                <a:sym typeface="Lora Bold"/>
              </a:rPr>
              <a:t>Child Sexual Abuse:</a:t>
            </a:r>
            <a:r>
              <a:rPr lang="en-US" sz="2200" spc="-81">
                <a:solidFill>
                  <a:srgbClr val="000000"/>
                </a:solidFill>
                <a:latin typeface="Lora"/>
                <a:ea typeface="Lora"/>
                <a:cs typeface="Lora"/>
                <a:sym typeface="Lora"/>
              </a:rPr>
              <a:t> A significant portion of rape cases in India involve minors. </a:t>
            </a:r>
          </a:p>
          <a:p>
            <a:pPr algn="just">
              <a:lnSpc>
                <a:spcPts val="3872"/>
              </a:lnSpc>
            </a:pPr>
          </a:p>
          <a:p>
            <a:pPr algn="just">
              <a:lnSpc>
                <a:spcPts val="3872"/>
              </a:lnSpc>
            </a:pPr>
            <a:r>
              <a:rPr lang="en-US" b="true" sz="2200" spc="-81">
                <a:solidFill>
                  <a:srgbClr val="000000"/>
                </a:solidFill>
                <a:latin typeface="Lora Bold"/>
                <a:ea typeface="Lora Bold"/>
                <a:cs typeface="Lora Bold"/>
                <a:sym typeface="Lora Bold"/>
              </a:rPr>
              <a:t>Systemic Issues:</a:t>
            </a:r>
            <a:r>
              <a:rPr lang="en-US" sz="2200" spc="-81">
                <a:solidFill>
                  <a:srgbClr val="000000"/>
                </a:solidFill>
                <a:latin typeface="Lora"/>
                <a:ea typeface="Lora"/>
                <a:cs typeface="Lora"/>
                <a:sym typeface="Lora"/>
              </a:rPr>
              <a:t> Patriarchal norms and flaws in law enforcement contribute to the normalization of sexual violence. </a:t>
            </a:r>
          </a:p>
          <a:p>
            <a:pPr algn="just">
              <a:lnSpc>
                <a:spcPts val="3872"/>
              </a:lnSpc>
            </a:pPr>
          </a:p>
          <a:p>
            <a:pPr algn="just">
              <a:lnSpc>
                <a:spcPts val="3872"/>
              </a:lnSpc>
            </a:pPr>
            <a:r>
              <a:rPr lang="en-US" b="true" sz="2200" spc="-81">
                <a:solidFill>
                  <a:srgbClr val="000000"/>
                </a:solidFill>
                <a:latin typeface="Lora Bold"/>
                <a:ea typeface="Lora Bold"/>
                <a:cs typeface="Lora Bold"/>
                <a:sym typeface="Lora Bold"/>
              </a:rPr>
              <a:t>Legal Reforms:</a:t>
            </a:r>
            <a:r>
              <a:rPr lang="en-US" sz="2200" spc="-81">
                <a:solidFill>
                  <a:srgbClr val="000000"/>
                </a:solidFill>
                <a:latin typeface="Lora"/>
                <a:ea typeface="Lora"/>
                <a:cs typeface="Lora"/>
                <a:sym typeface="Lora"/>
              </a:rPr>
              <a:t> Despite the 2013 Criminal Law (Amendment) Act introducing stricter punishments, much progress is still needed for swift justice and survivor safety.</a:t>
            </a:r>
          </a:p>
          <a:p>
            <a:pPr algn="just" marL="0" indent="0" lvl="0">
              <a:lnSpc>
                <a:spcPts val="3872"/>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70195" y="0"/>
            <a:ext cx="5017805" cy="10287000"/>
            <a:chOff x="0" y="0"/>
            <a:chExt cx="1321562" cy="2709333"/>
          </a:xfrm>
        </p:grpSpPr>
        <p:sp>
          <p:nvSpPr>
            <p:cNvPr name="Freeform 3" id="3"/>
            <p:cNvSpPr/>
            <p:nvPr/>
          </p:nvSpPr>
          <p:spPr>
            <a:xfrm flipH="false" flipV="false" rot="0">
              <a:off x="0" y="0"/>
              <a:ext cx="1321562" cy="2709333"/>
            </a:xfrm>
            <a:custGeom>
              <a:avLst/>
              <a:gdLst/>
              <a:ahLst/>
              <a:cxnLst/>
              <a:rect r="r" b="b" t="t" l="l"/>
              <a:pathLst>
                <a:path h="2709333" w="1321562">
                  <a:moveTo>
                    <a:pt x="0" y="0"/>
                  </a:moveTo>
                  <a:lnTo>
                    <a:pt x="1321562" y="0"/>
                  </a:lnTo>
                  <a:lnTo>
                    <a:pt x="1321562" y="2709333"/>
                  </a:lnTo>
                  <a:lnTo>
                    <a:pt x="0" y="2709333"/>
                  </a:lnTo>
                  <a:close/>
                </a:path>
              </a:pathLst>
            </a:custGeom>
            <a:solidFill>
              <a:srgbClr val="17726D"/>
            </a:solidFill>
          </p:spPr>
        </p:sp>
        <p:sp>
          <p:nvSpPr>
            <p:cNvPr name="TextBox 4" id="4"/>
            <p:cNvSpPr txBox="true"/>
            <p:nvPr/>
          </p:nvSpPr>
          <p:spPr>
            <a:xfrm>
              <a:off x="0" y="-47625"/>
              <a:ext cx="1321562"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259300" y="9151339"/>
            <a:ext cx="1028700" cy="1135661"/>
            <a:chOff x="0" y="0"/>
            <a:chExt cx="270933" cy="299104"/>
          </a:xfrm>
        </p:grpSpPr>
        <p:sp>
          <p:nvSpPr>
            <p:cNvPr name="Freeform 6" id="6"/>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7" id="7"/>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866642" y="0"/>
            <a:ext cx="1028700" cy="1135661"/>
            <a:chOff x="0" y="0"/>
            <a:chExt cx="270933" cy="299104"/>
          </a:xfrm>
        </p:grpSpPr>
        <p:sp>
          <p:nvSpPr>
            <p:cNvPr name="Freeform 9" id="9"/>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10" id="10"/>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12409692" y="892331"/>
            <a:ext cx="5363958" cy="8015678"/>
            <a:chOff x="0" y="0"/>
            <a:chExt cx="7151943" cy="10687570"/>
          </a:xfrm>
        </p:grpSpPr>
        <p:pic>
          <p:nvPicPr>
            <p:cNvPr name="Picture 12" id="12"/>
            <p:cNvPicPr>
              <a:picLocks noChangeAspect="true"/>
            </p:cNvPicPr>
            <p:nvPr/>
          </p:nvPicPr>
          <p:blipFill>
            <a:blip r:embed="rId2"/>
            <a:srcRect l="28407" t="0" r="27008" b="0"/>
            <a:stretch>
              <a:fillRect/>
            </a:stretch>
          </p:blipFill>
          <p:spPr>
            <a:xfrm flipH="false" flipV="false">
              <a:off x="0" y="0"/>
              <a:ext cx="7151943" cy="10687570"/>
            </a:xfrm>
            <a:prstGeom prst="rect">
              <a:avLst/>
            </a:prstGeom>
          </p:spPr>
        </p:pic>
      </p:grpSp>
      <p:grpSp>
        <p:nvGrpSpPr>
          <p:cNvPr name="Group 13" id="13"/>
          <p:cNvGrpSpPr/>
          <p:nvPr/>
        </p:nvGrpSpPr>
        <p:grpSpPr>
          <a:xfrm rot="0">
            <a:off x="3268930" y="-1565593"/>
            <a:ext cx="5402508" cy="540250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6" id="16"/>
          <p:cNvGrpSpPr/>
          <p:nvPr/>
        </p:nvGrpSpPr>
        <p:grpSpPr>
          <a:xfrm rot="0">
            <a:off x="10196488" y="1215940"/>
            <a:ext cx="715180" cy="71518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9" id="19"/>
          <p:cNvSpPr txBox="true"/>
          <p:nvPr/>
        </p:nvSpPr>
        <p:spPr>
          <a:xfrm rot="0">
            <a:off x="748095" y="505615"/>
            <a:ext cx="10505831" cy="849631"/>
          </a:xfrm>
          <a:prstGeom prst="rect">
            <a:avLst/>
          </a:prstGeom>
        </p:spPr>
        <p:txBody>
          <a:bodyPr anchor="t" rtlCol="false" tIns="0" lIns="0" bIns="0" rIns="0">
            <a:spAutoFit/>
          </a:bodyPr>
          <a:lstStyle/>
          <a:p>
            <a:pPr algn="l">
              <a:lnSpc>
                <a:spcPts val="6405"/>
              </a:lnSpc>
            </a:pPr>
            <a:r>
              <a:rPr lang="en-US" sz="6100">
                <a:solidFill>
                  <a:srgbClr val="17726D"/>
                </a:solidFill>
                <a:latin typeface="Dream Avenue"/>
                <a:ea typeface="Dream Avenue"/>
                <a:cs typeface="Dream Avenue"/>
                <a:sym typeface="Dream Avenue"/>
              </a:rPr>
              <a:t>TOPIC OF DISCUSSION</a:t>
            </a:r>
          </a:p>
        </p:txBody>
      </p:sp>
      <p:sp>
        <p:nvSpPr>
          <p:cNvPr name="AutoShape 20" id="20"/>
          <p:cNvSpPr/>
          <p:nvPr/>
        </p:nvSpPr>
        <p:spPr>
          <a:xfrm>
            <a:off x="391946" y="2516625"/>
            <a:ext cx="0" cy="1442010"/>
          </a:xfrm>
          <a:prstGeom prst="line">
            <a:avLst/>
          </a:prstGeom>
          <a:ln cap="flat" w="76200">
            <a:solidFill>
              <a:srgbClr val="EAE4D2"/>
            </a:solidFill>
            <a:prstDash val="solid"/>
            <a:headEnd type="none" len="sm" w="sm"/>
            <a:tailEnd type="none" len="sm" w="sm"/>
          </a:ln>
        </p:spPr>
      </p:sp>
      <p:grpSp>
        <p:nvGrpSpPr>
          <p:cNvPr name="Group 21" id="21"/>
          <p:cNvGrpSpPr/>
          <p:nvPr/>
        </p:nvGrpSpPr>
        <p:grpSpPr>
          <a:xfrm rot="0">
            <a:off x="703070" y="1355246"/>
            <a:ext cx="9882968" cy="3347211"/>
            <a:chOff x="0" y="0"/>
            <a:chExt cx="13177291" cy="4462948"/>
          </a:xfrm>
        </p:grpSpPr>
        <p:sp>
          <p:nvSpPr>
            <p:cNvPr name="TextBox 22" id="22"/>
            <p:cNvSpPr txBox="true"/>
            <p:nvPr/>
          </p:nvSpPr>
          <p:spPr>
            <a:xfrm rot="0">
              <a:off x="60034" y="-38100"/>
              <a:ext cx="9091787" cy="515620"/>
            </a:xfrm>
            <a:prstGeom prst="rect">
              <a:avLst/>
            </a:prstGeom>
          </p:spPr>
          <p:txBody>
            <a:bodyPr anchor="t" rtlCol="false" tIns="0" lIns="0" bIns="0" rIns="0">
              <a:spAutoFit/>
            </a:bodyPr>
            <a:lstStyle/>
            <a:p>
              <a:pPr algn="l" marL="0" indent="0" lvl="0">
                <a:lnSpc>
                  <a:spcPts val="3359"/>
                </a:lnSpc>
              </a:pPr>
              <a:r>
                <a:rPr lang="en-US" b="true" sz="2400" spc="177">
                  <a:solidFill>
                    <a:srgbClr val="000000"/>
                  </a:solidFill>
                  <a:latin typeface="Lora Bold"/>
                  <a:ea typeface="Lora Bold"/>
                  <a:cs typeface="Lora Bold"/>
                  <a:sym typeface="Lora Bold"/>
                </a:rPr>
                <a:t>WHAT IS SEXUAL ASSAULT ?</a:t>
              </a:r>
            </a:p>
          </p:txBody>
        </p:sp>
        <p:sp>
          <p:nvSpPr>
            <p:cNvPr name="TextBox 23" id="23"/>
            <p:cNvSpPr txBox="true"/>
            <p:nvPr/>
          </p:nvSpPr>
          <p:spPr>
            <a:xfrm rot="0">
              <a:off x="0" y="636270"/>
              <a:ext cx="13177291" cy="3826678"/>
            </a:xfrm>
            <a:prstGeom prst="rect">
              <a:avLst/>
            </a:prstGeom>
          </p:spPr>
          <p:txBody>
            <a:bodyPr anchor="t" rtlCol="false" tIns="0" lIns="0" bIns="0" rIns="0">
              <a:spAutoFit/>
            </a:bodyPr>
            <a:lstStyle/>
            <a:p>
              <a:pPr algn="just">
                <a:lnSpc>
                  <a:spcPts val="3344"/>
                </a:lnSpc>
              </a:pPr>
              <a:r>
                <a:rPr lang="en-US" sz="1900" spc="76">
                  <a:solidFill>
                    <a:srgbClr val="000000"/>
                  </a:solidFill>
                  <a:latin typeface="Lora"/>
                  <a:ea typeface="Lora"/>
                  <a:cs typeface="Lora"/>
                  <a:sym typeface="Lora"/>
                </a:rPr>
                <a:t>Definition: Sexual assault refers to any non-consensual sexual act or behavior. This can include a range of actions, such as</a:t>
              </a:r>
            </a:p>
            <a:p>
              <a:pPr algn="just" marL="410213" indent="-205106" lvl="1">
                <a:lnSpc>
                  <a:spcPts val="3344"/>
                </a:lnSpc>
                <a:buFont typeface="Arial"/>
                <a:buChar char="•"/>
              </a:pPr>
              <a:r>
                <a:rPr lang="en-US" sz="1900" spc="76">
                  <a:solidFill>
                    <a:srgbClr val="000000"/>
                  </a:solidFill>
                  <a:latin typeface="Lora"/>
                  <a:ea typeface="Lora"/>
                  <a:cs typeface="Lora"/>
                  <a:sym typeface="Lora"/>
                </a:rPr>
                <a:t>Rape</a:t>
              </a:r>
            </a:p>
            <a:p>
              <a:pPr algn="just" marL="410213" indent="-205106" lvl="1">
                <a:lnSpc>
                  <a:spcPts val="3344"/>
                </a:lnSpc>
                <a:buFont typeface="Arial"/>
                <a:buChar char="•"/>
              </a:pPr>
              <a:r>
                <a:rPr lang="en-US" sz="1900" spc="76">
                  <a:solidFill>
                    <a:srgbClr val="000000"/>
                  </a:solidFill>
                  <a:latin typeface="Lora"/>
                  <a:ea typeface="Lora"/>
                  <a:cs typeface="Lora"/>
                  <a:sym typeface="Lora"/>
                </a:rPr>
                <a:t>Attempted Rape</a:t>
              </a:r>
            </a:p>
            <a:p>
              <a:pPr algn="just" marL="410213" indent="-205106" lvl="1">
                <a:lnSpc>
                  <a:spcPts val="3344"/>
                </a:lnSpc>
                <a:buFont typeface="Arial"/>
                <a:buChar char="•"/>
              </a:pPr>
              <a:r>
                <a:rPr lang="en-US" sz="1900" spc="76">
                  <a:solidFill>
                    <a:srgbClr val="000000"/>
                  </a:solidFill>
                  <a:latin typeface="Lora"/>
                  <a:ea typeface="Lora"/>
                  <a:cs typeface="Lora"/>
                  <a:sym typeface="Lora"/>
                </a:rPr>
                <a:t>Unwanted Touching</a:t>
              </a:r>
            </a:p>
            <a:p>
              <a:pPr algn="just" marL="410213" indent="-205106" lvl="1">
                <a:lnSpc>
                  <a:spcPts val="3344"/>
                </a:lnSpc>
                <a:buFont typeface="Arial"/>
                <a:buChar char="•"/>
              </a:pPr>
              <a:r>
                <a:rPr lang="en-US" sz="1900" spc="76">
                  <a:solidFill>
                    <a:srgbClr val="000000"/>
                  </a:solidFill>
                  <a:latin typeface="Lora"/>
                  <a:ea typeface="Lora"/>
                  <a:cs typeface="Lora"/>
                  <a:sym typeface="Lora"/>
                </a:rPr>
                <a:t>Sexual Coercion</a:t>
              </a:r>
            </a:p>
            <a:p>
              <a:pPr algn="just" marL="410213" indent="-205106" lvl="1">
                <a:lnSpc>
                  <a:spcPts val="3344"/>
                </a:lnSpc>
                <a:buFont typeface="Arial"/>
                <a:buChar char="•"/>
              </a:pPr>
              <a:r>
                <a:rPr lang="en-US" sz="1900" spc="76">
                  <a:solidFill>
                    <a:srgbClr val="000000"/>
                  </a:solidFill>
                  <a:latin typeface="Lora"/>
                  <a:ea typeface="Lora"/>
                  <a:cs typeface="Lora"/>
                  <a:sym typeface="Lora"/>
                </a:rPr>
                <a:t>Fondling</a:t>
              </a:r>
            </a:p>
          </p:txBody>
        </p:sp>
      </p:grpSp>
      <p:sp>
        <p:nvSpPr>
          <p:cNvPr name="TextBox 24" id="24"/>
          <p:cNvSpPr txBox="true"/>
          <p:nvPr/>
        </p:nvSpPr>
        <p:spPr>
          <a:xfrm rot="0">
            <a:off x="748095" y="4862069"/>
            <a:ext cx="6818840" cy="396240"/>
          </a:xfrm>
          <a:prstGeom prst="rect">
            <a:avLst/>
          </a:prstGeom>
        </p:spPr>
        <p:txBody>
          <a:bodyPr anchor="t" rtlCol="false" tIns="0" lIns="0" bIns="0" rIns="0">
            <a:spAutoFit/>
          </a:bodyPr>
          <a:lstStyle/>
          <a:p>
            <a:pPr algn="l" marL="0" indent="0" lvl="0">
              <a:lnSpc>
                <a:spcPts val="3359"/>
              </a:lnSpc>
            </a:pPr>
            <a:r>
              <a:rPr lang="en-US" b="true" sz="2400" spc="177">
                <a:solidFill>
                  <a:srgbClr val="000000"/>
                </a:solidFill>
                <a:latin typeface="Lora Bold"/>
                <a:ea typeface="Lora Bold"/>
                <a:cs typeface="Lora Bold"/>
                <a:sym typeface="Lora Bold"/>
              </a:rPr>
              <a:t>HOW DOES IT TAKE PLACE ?</a:t>
            </a:r>
          </a:p>
        </p:txBody>
      </p:sp>
      <p:sp>
        <p:nvSpPr>
          <p:cNvPr name="TextBox 25" id="25"/>
          <p:cNvSpPr txBox="true"/>
          <p:nvPr/>
        </p:nvSpPr>
        <p:spPr>
          <a:xfrm rot="0">
            <a:off x="703070" y="5248784"/>
            <a:ext cx="11368999" cy="4905152"/>
          </a:xfrm>
          <a:prstGeom prst="rect">
            <a:avLst/>
          </a:prstGeom>
        </p:spPr>
        <p:txBody>
          <a:bodyPr anchor="t" rtlCol="false" tIns="0" lIns="0" bIns="0" rIns="0">
            <a:spAutoFit/>
          </a:bodyPr>
          <a:lstStyle/>
          <a:p>
            <a:pPr algn="just" marL="347658" indent="-173829" lvl="1">
              <a:lnSpc>
                <a:spcPts val="2834"/>
              </a:lnSpc>
              <a:buFont typeface="Arial"/>
              <a:buChar char="•"/>
            </a:pPr>
            <a:r>
              <a:rPr lang="en-US" b="true" sz="1610" spc="64">
                <a:solidFill>
                  <a:srgbClr val="000000"/>
                </a:solidFill>
                <a:latin typeface="Lora Bold"/>
                <a:ea typeface="Lora Bold"/>
                <a:cs typeface="Lora Bold"/>
                <a:sym typeface="Lora Bold"/>
              </a:rPr>
              <a:t>Lack of Consent:</a:t>
            </a:r>
            <a:r>
              <a:rPr lang="en-US" sz="1610" spc="64">
                <a:solidFill>
                  <a:srgbClr val="000000"/>
                </a:solidFill>
                <a:latin typeface="Lora"/>
                <a:ea typeface="Lora"/>
                <a:cs typeface="Lora"/>
                <a:sym typeface="Lora"/>
              </a:rPr>
              <a:t> The central element of sexual assault is the absence of consent. Consent must be clear, coherent, willing, and ongoing. Factors such as intoxication, coercion, or threats undermine the ability to give consent.</a:t>
            </a:r>
          </a:p>
          <a:p>
            <a:pPr algn="just" marL="347658" indent="-173829" lvl="1">
              <a:lnSpc>
                <a:spcPts val="2834"/>
              </a:lnSpc>
              <a:buFont typeface="Arial"/>
              <a:buChar char="•"/>
            </a:pPr>
            <a:r>
              <a:rPr lang="en-US" b="true" sz="1610" spc="64">
                <a:solidFill>
                  <a:srgbClr val="000000"/>
                </a:solidFill>
                <a:latin typeface="Lora Bold"/>
                <a:ea typeface="Lora Bold"/>
                <a:cs typeface="Lora Bold"/>
                <a:sym typeface="Lora Bold"/>
              </a:rPr>
              <a:t>Acquaintance Assault:</a:t>
            </a:r>
            <a:r>
              <a:rPr lang="en-US" sz="1610" spc="64">
                <a:solidFill>
                  <a:srgbClr val="000000"/>
                </a:solidFill>
                <a:latin typeface="Lora"/>
                <a:ea typeface="Lora"/>
                <a:cs typeface="Lora"/>
                <a:sym typeface="Lora"/>
              </a:rPr>
              <a:t> Many sexual assaults occur between individuals who know each other, often in social settings (parties, dates).</a:t>
            </a:r>
          </a:p>
          <a:p>
            <a:pPr algn="just" marL="347658" indent="-173829" lvl="1">
              <a:lnSpc>
                <a:spcPts val="2834"/>
              </a:lnSpc>
              <a:buFont typeface="Arial"/>
              <a:buChar char="•"/>
            </a:pPr>
            <a:r>
              <a:rPr lang="en-US" b="true" sz="1610" spc="64">
                <a:solidFill>
                  <a:srgbClr val="000000"/>
                </a:solidFill>
                <a:latin typeface="Lora Bold"/>
                <a:ea typeface="Lora Bold"/>
                <a:cs typeface="Lora Bold"/>
                <a:sym typeface="Lora Bold"/>
              </a:rPr>
              <a:t>Stranger Assault:</a:t>
            </a:r>
            <a:r>
              <a:rPr lang="en-US" sz="1610" spc="64">
                <a:solidFill>
                  <a:srgbClr val="000000"/>
                </a:solidFill>
                <a:latin typeface="Lora"/>
                <a:ea typeface="Lora"/>
                <a:cs typeface="Lora"/>
                <a:sym typeface="Lora"/>
              </a:rPr>
              <a:t> Less common but still significant; this involves attacks by individuals unknown to the victim.</a:t>
            </a:r>
          </a:p>
          <a:p>
            <a:pPr algn="just" marL="347658" indent="-173829" lvl="1">
              <a:lnSpc>
                <a:spcPts val="2834"/>
              </a:lnSpc>
              <a:buFont typeface="Arial"/>
              <a:buChar char="•"/>
            </a:pPr>
            <a:r>
              <a:rPr lang="en-US" b="true" sz="1610" spc="64">
                <a:solidFill>
                  <a:srgbClr val="000000"/>
                </a:solidFill>
                <a:latin typeface="Lora Bold"/>
                <a:ea typeface="Lora Bold"/>
                <a:cs typeface="Lora Bold"/>
                <a:sym typeface="Lora Bold"/>
              </a:rPr>
              <a:t>Power Dynamics:</a:t>
            </a:r>
            <a:r>
              <a:rPr lang="en-US" sz="1610" spc="64">
                <a:solidFill>
                  <a:srgbClr val="000000"/>
                </a:solidFill>
                <a:latin typeface="Lora"/>
                <a:ea typeface="Lora"/>
                <a:cs typeface="Lora"/>
                <a:sym typeface="Lora"/>
              </a:rPr>
              <a:t> Perpetrators may exploit positions of power or authority, such as in relationships, workplaces, or institutions.</a:t>
            </a:r>
          </a:p>
          <a:p>
            <a:pPr algn="just" marL="347658" indent="-173829" lvl="1">
              <a:lnSpc>
                <a:spcPts val="2834"/>
              </a:lnSpc>
              <a:buFont typeface="Arial"/>
              <a:buChar char="•"/>
            </a:pPr>
            <a:r>
              <a:rPr lang="en-US" b="true" sz="1610" spc="64">
                <a:solidFill>
                  <a:srgbClr val="000000"/>
                </a:solidFill>
                <a:latin typeface="Lora Bold"/>
                <a:ea typeface="Lora Bold"/>
                <a:cs typeface="Lora Bold"/>
                <a:sym typeface="Lora Bold"/>
              </a:rPr>
              <a:t>Intimidation or Threats:</a:t>
            </a:r>
            <a:r>
              <a:rPr lang="en-US" sz="1610" spc="64">
                <a:solidFill>
                  <a:srgbClr val="000000"/>
                </a:solidFill>
                <a:latin typeface="Lora"/>
                <a:ea typeface="Lora"/>
                <a:cs typeface="Lora"/>
                <a:sym typeface="Lora"/>
              </a:rPr>
              <a:t> Using threats of violence or other consequences to force compliance.</a:t>
            </a:r>
          </a:p>
          <a:p>
            <a:pPr algn="just" marL="347658" indent="-173829" lvl="1">
              <a:lnSpc>
                <a:spcPts val="2834"/>
              </a:lnSpc>
              <a:buFont typeface="Arial"/>
              <a:buChar char="•"/>
            </a:pPr>
            <a:r>
              <a:rPr lang="en-US" b="true" sz="1610" spc="64">
                <a:solidFill>
                  <a:srgbClr val="000000"/>
                </a:solidFill>
                <a:latin typeface="Lora Bold"/>
                <a:ea typeface="Lora Bold"/>
                <a:cs typeface="Lora Bold"/>
                <a:sym typeface="Lora Bold"/>
              </a:rPr>
              <a:t>Substance Use:</a:t>
            </a:r>
            <a:r>
              <a:rPr lang="en-US" sz="1610" spc="64">
                <a:solidFill>
                  <a:srgbClr val="000000"/>
                </a:solidFill>
                <a:latin typeface="Lora"/>
                <a:ea typeface="Lora"/>
                <a:cs typeface="Lora"/>
                <a:sym typeface="Lora"/>
              </a:rPr>
              <a:t> Perpetrators may use drugs or alcohol to incapacitate the victim, making it impossible for them to consent.</a:t>
            </a:r>
          </a:p>
          <a:p>
            <a:pPr algn="just" marL="347658" indent="-173829" lvl="1">
              <a:lnSpc>
                <a:spcPts val="2834"/>
              </a:lnSpc>
              <a:buFont typeface="Arial"/>
              <a:buChar char="•"/>
            </a:pPr>
            <a:r>
              <a:rPr lang="en-US" b="true" sz="1610" spc="64">
                <a:solidFill>
                  <a:srgbClr val="000000"/>
                </a:solidFill>
                <a:latin typeface="Lora Bold"/>
                <a:ea typeface="Lora Bold"/>
                <a:cs typeface="Lora Bold"/>
                <a:sym typeface="Lora Bold"/>
              </a:rPr>
              <a:t>Victim-blaming:</a:t>
            </a:r>
            <a:r>
              <a:rPr lang="en-US" sz="1610" spc="64">
                <a:solidFill>
                  <a:srgbClr val="000000"/>
                </a:solidFill>
                <a:latin typeface="Lora"/>
                <a:ea typeface="Lora"/>
                <a:cs typeface="Lora"/>
                <a:sym typeface="Lora"/>
              </a:rPr>
              <a:t> Survivors often face stigma and blame, discouraging reporting and perpetuating a culture of silence.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70195" y="0"/>
            <a:ext cx="5017805" cy="10287000"/>
            <a:chOff x="0" y="0"/>
            <a:chExt cx="1321562" cy="2709333"/>
          </a:xfrm>
        </p:grpSpPr>
        <p:sp>
          <p:nvSpPr>
            <p:cNvPr name="Freeform 3" id="3"/>
            <p:cNvSpPr/>
            <p:nvPr/>
          </p:nvSpPr>
          <p:spPr>
            <a:xfrm flipH="false" flipV="false" rot="0">
              <a:off x="0" y="0"/>
              <a:ext cx="1321562" cy="2709333"/>
            </a:xfrm>
            <a:custGeom>
              <a:avLst/>
              <a:gdLst/>
              <a:ahLst/>
              <a:cxnLst/>
              <a:rect r="r" b="b" t="t" l="l"/>
              <a:pathLst>
                <a:path h="2709333" w="1321562">
                  <a:moveTo>
                    <a:pt x="0" y="0"/>
                  </a:moveTo>
                  <a:lnTo>
                    <a:pt x="1321562" y="0"/>
                  </a:lnTo>
                  <a:lnTo>
                    <a:pt x="1321562" y="2709333"/>
                  </a:lnTo>
                  <a:lnTo>
                    <a:pt x="0" y="2709333"/>
                  </a:lnTo>
                  <a:close/>
                </a:path>
              </a:pathLst>
            </a:custGeom>
            <a:solidFill>
              <a:srgbClr val="17726D"/>
            </a:solidFill>
          </p:spPr>
        </p:sp>
        <p:sp>
          <p:nvSpPr>
            <p:cNvPr name="TextBox 4" id="4"/>
            <p:cNvSpPr txBox="true"/>
            <p:nvPr/>
          </p:nvSpPr>
          <p:spPr>
            <a:xfrm>
              <a:off x="0" y="-47625"/>
              <a:ext cx="1321562"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259300" y="9151339"/>
            <a:ext cx="1028700" cy="1135661"/>
            <a:chOff x="0" y="0"/>
            <a:chExt cx="270933" cy="299104"/>
          </a:xfrm>
        </p:grpSpPr>
        <p:sp>
          <p:nvSpPr>
            <p:cNvPr name="Freeform 6" id="6"/>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7" id="7"/>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866642" y="0"/>
            <a:ext cx="1028700" cy="1135661"/>
            <a:chOff x="0" y="0"/>
            <a:chExt cx="270933" cy="299104"/>
          </a:xfrm>
        </p:grpSpPr>
        <p:sp>
          <p:nvSpPr>
            <p:cNvPr name="Freeform 9" id="9"/>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10" id="10"/>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11895342" y="1135661"/>
            <a:ext cx="5878308" cy="8015678"/>
            <a:chOff x="0" y="0"/>
            <a:chExt cx="7837743" cy="10687570"/>
          </a:xfrm>
        </p:grpSpPr>
        <p:pic>
          <p:nvPicPr>
            <p:cNvPr name="Picture 12" id="12"/>
            <p:cNvPicPr>
              <a:picLocks noChangeAspect="true"/>
            </p:cNvPicPr>
            <p:nvPr/>
          </p:nvPicPr>
          <p:blipFill>
            <a:blip r:embed="rId2"/>
            <a:srcRect l="51203" t="0" r="7545" b="0"/>
            <a:stretch>
              <a:fillRect/>
            </a:stretch>
          </p:blipFill>
          <p:spPr>
            <a:xfrm flipH="false" flipV="false">
              <a:off x="0" y="0"/>
              <a:ext cx="7837743" cy="10687570"/>
            </a:xfrm>
            <a:prstGeom prst="rect">
              <a:avLst/>
            </a:prstGeom>
          </p:spPr>
        </p:pic>
      </p:grpSp>
      <p:grpSp>
        <p:nvGrpSpPr>
          <p:cNvPr name="Group 13" id="13"/>
          <p:cNvGrpSpPr/>
          <p:nvPr/>
        </p:nvGrpSpPr>
        <p:grpSpPr>
          <a:xfrm rot="0">
            <a:off x="3268930" y="-1565593"/>
            <a:ext cx="5402508" cy="540250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6" id="16"/>
          <p:cNvSpPr txBox="true"/>
          <p:nvPr/>
        </p:nvSpPr>
        <p:spPr>
          <a:xfrm rot="0">
            <a:off x="709841" y="644031"/>
            <a:ext cx="10505831" cy="849631"/>
          </a:xfrm>
          <a:prstGeom prst="rect">
            <a:avLst/>
          </a:prstGeom>
        </p:spPr>
        <p:txBody>
          <a:bodyPr anchor="t" rtlCol="false" tIns="0" lIns="0" bIns="0" rIns="0">
            <a:spAutoFit/>
          </a:bodyPr>
          <a:lstStyle/>
          <a:p>
            <a:pPr algn="l">
              <a:lnSpc>
                <a:spcPts val="6405"/>
              </a:lnSpc>
            </a:pPr>
            <a:r>
              <a:rPr lang="en-US" sz="6100">
                <a:solidFill>
                  <a:srgbClr val="17726D"/>
                </a:solidFill>
                <a:latin typeface="Dream Avenue"/>
                <a:ea typeface="Dream Avenue"/>
                <a:cs typeface="Dream Avenue"/>
                <a:sym typeface="Dream Avenue"/>
              </a:rPr>
              <a:t>TOPIC OF DISCUSSION</a:t>
            </a:r>
          </a:p>
        </p:txBody>
      </p:sp>
      <p:sp>
        <p:nvSpPr>
          <p:cNvPr name="AutoShape 17" id="17"/>
          <p:cNvSpPr/>
          <p:nvPr/>
        </p:nvSpPr>
        <p:spPr>
          <a:xfrm>
            <a:off x="312361" y="2655041"/>
            <a:ext cx="0" cy="1442010"/>
          </a:xfrm>
          <a:prstGeom prst="line">
            <a:avLst/>
          </a:prstGeom>
          <a:ln cap="flat" w="76200">
            <a:solidFill>
              <a:srgbClr val="EAE4D2"/>
            </a:solidFill>
            <a:prstDash val="solid"/>
            <a:headEnd type="none" len="sm" w="sm"/>
            <a:tailEnd type="none" len="sm" w="sm"/>
          </a:ln>
        </p:spPr>
      </p:sp>
      <p:grpSp>
        <p:nvGrpSpPr>
          <p:cNvPr name="Group 18" id="18"/>
          <p:cNvGrpSpPr/>
          <p:nvPr/>
        </p:nvGrpSpPr>
        <p:grpSpPr>
          <a:xfrm rot="0">
            <a:off x="10196488" y="1215940"/>
            <a:ext cx="715180" cy="71518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21" id="21"/>
          <p:cNvSpPr txBox="true"/>
          <p:nvPr/>
        </p:nvSpPr>
        <p:spPr>
          <a:xfrm rot="0">
            <a:off x="709841" y="1619391"/>
            <a:ext cx="7598778" cy="396240"/>
          </a:xfrm>
          <a:prstGeom prst="rect">
            <a:avLst/>
          </a:prstGeom>
        </p:spPr>
        <p:txBody>
          <a:bodyPr anchor="t" rtlCol="false" tIns="0" lIns="0" bIns="0" rIns="0">
            <a:spAutoFit/>
          </a:bodyPr>
          <a:lstStyle/>
          <a:p>
            <a:pPr algn="l" marL="0" indent="0" lvl="0">
              <a:lnSpc>
                <a:spcPts val="3359"/>
              </a:lnSpc>
            </a:pPr>
            <a:r>
              <a:rPr lang="en-US" b="true" sz="2400" spc="177">
                <a:solidFill>
                  <a:srgbClr val="000000"/>
                </a:solidFill>
                <a:latin typeface="Lora Bold"/>
                <a:ea typeface="Lora Bold"/>
                <a:cs typeface="Lora Bold"/>
                <a:sym typeface="Lora Bold"/>
              </a:rPr>
              <a:t>HOW DOES CHILD ABBUSE TAKE PLACE ? </a:t>
            </a:r>
          </a:p>
        </p:txBody>
      </p:sp>
      <p:sp>
        <p:nvSpPr>
          <p:cNvPr name="TextBox 22" id="22"/>
          <p:cNvSpPr txBox="true"/>
          <p:nvPr/>
        </p:nvSpPr>
        <p:spPr>
          <a:xfrm rot="0">
            <a:off x="664815" y="2191670"/>
            <a:ext cx="10716177" cy="7812295"/>
          </a:xfrm>
          <a:prstGeom prst="rect">
            <a:avLst/>
          </a:prstGeom>
        </p:spPr>
        <p:txBody>
          <a:bodyPr anchor="t" rtlCol="false" tIns="0" lIns="0" bIns="0" rIns="0">
            <a:spAutoFit/>
          </a:bodyPr>
          <a:lstStyle/>
          <a:p>
            <a:pPr algn="just" marL="515025" indent="-257513" lvl="1">
              <a:lnSpc>
                <a:spcPts val="4198"/>
              </a:lnSpc>
              <a:buFont typeface="Arial"/>
              <a:buChar char="•"/>
            </a:pPr>
            <a:r>
              <a:rPr lang="en-US" b="true" sz="2385" spc="95">
                <a:solidFill>
                  <a:srgbClr val="000000"/>
                </a:solidFill>
                <a:latin typeface="Lora Bold"/>
                <a:ea typeface="Lora Bold"/>
                <a:cs typeface="Lora Bold"/>
                <a:sym typeface="Lora Bold"/>
              </a:rPr>
              <a:t>Lack of Awareness:</a:t>
            </a:r>
            <a:r>
              <a:rPr lang="en-US" sz="2385" spc="95">
                <a:solidFill>
                  <a:srgbClr val="000000"/>
                </a:solidFill>
                <a:latin typeface="Lora"/>
                <a:ea typeface="Lora"/>
                <a:cs typeface="Lora"/>
                <a:sym typeface="Lora"/>
              </a:rPr>
              <a:t> Some caregivers may not recognize their behavior as abusive, particularly in cases of emotional or psychological abuse.</a:t>
            </a:r>
          </a:p>
          <a:p>
            <a:pPr algn="just" marL="515025" indent="-257513" lvl="1">
              <a:lnSpc>
                <a:spcPts val="4198"/>
              </a:lnSpc>
              <a:buFont typeface="Arial"/>
              <a:buChar char="•"/>
            </a:pPr>
            <a:r>
              <a:rPr lang="en-US" b="true" sz="2385" spc="95">
                <a:solidFill>
                  <a:srgbClr val="000000"/>
                </a:solidFill>
                <a:latin typeface="Lora Bold"/>
                <a:ea typeface="Lora Bold"/>
                <a:cs typeface="Lora Bold"/>
                <a:sym typeface="Lora Bold"/>
              </a:rPr>
              <a:t>Family Dynamics:</a:t>
            </a:r>
            <a:r>
              <a:rPr lang="en-US" sz="2385" spc="95">
                <a:solidFill>
                  <a:srgbClr val="000000"/>
                </a:solidFill>
                <a:latin typeface="Lora"/>
                <a:ea typeface="Lora"/>
                <a:cs typeface="Lora"/>
                <a:sym typeface="Lora"/>
              </a:rPr>
              <a:t> Abuse often occurs within the home, sometimes as a result of parental stress, substance abuse, or mental health issues.</a:t>
            </a:r>
          </a:p>
          <a:p>
            <a:pPr algn="just" marL="515025" indent="-257513" lvl="1">
              <a:lnSpc>
                <a:spcPts val="4198"/>
              </a:lnSpc>
              <a:buFont typeface="Arial"/>
              <a:buChar char="•"/>
            </a:pPr>
            <a:r>
              <a:rPr lang="en-US" b="true" sz="2385" spc="95">
                <a:solidFill>
                  <a:srgbClr val="000000"/>
                </a:solidFill>
                <a:latin typeface="Lora Bold"/>
                <a:ea typeface="Lora Bold"/>
                <a:cs typeface="Lora Bold"/>
                <a:sym typeface="Lora Bold"/>
              </a:rPr>
              <a:t>Community Influences:</a:t>
            </a:r>
            <a:r>
              <a:rPr lang="en-US" sz="2385" spc="95">
                <a:solidFill>
                  <a:srgbClr val="000000"/>
                </a:solidFill>
                <a:latin typeface="Lora"/>
                <a:ea typeface="Lora"/>
                <a:cs typeface="Lora"/>
                <a:sym typeface="Lora"/>
              </a:rPr>
              <a:t> Environments that tolerate violence or have weak support systems can contribute to higher rates of abuse.</a:t>
            </a:r>
          </a:p>
          <a:p>
            <a:pPr algn="just">
              <a:lnSpc>
                <a:spcPts val="4198"/>
              </a:lnSpc>
            </a:pPr>
          </a:p>
          <a:p>
            <a:pPr algn="just">
              <a:lnSpc>
                <a:spcPts val="4198"/>
              </a:lnSpc>
            </a:pPr>
            <a:r>
              <a:rPr lang="en-US" sz="2385" spc="95">
                <a:solidFill>
                  <a:srgbClr val="000000"/>
                </a:solidFill>
                <a:latin typeface="Lora"/>
                <a:ea typeface="Lora"/>
                <a:cs typeface="Lora"/>
                <a:sym typeface="Lora"/>
              </a:rPr>
              <a:t>     </a:t>
            </a:r>
            <a:r>
              <a:rPr lang="en-US" b="true" sz="2385" spc="95">
                <a:solidFill>
                  <a:srgbClr val="000000"/>
                </a:solidFill>
                <a:latin typeface="Lora Bold"/>
                <a:ea typeface="Lora Bold"/>
                <a:cs typeface="Lora Bold"/>
                <a:sym typeface="Lora Bold"/>
              </a:rPr>
              <a:t>METHODS</a:t>
            </a:r>
          </a:p>
          <a:p>
            <a:pPr algn="just" marL="515025" indent="-257513" lvl="1">
              <a:lnSpc>
                <a:spcPts val="4198"/>
              </a:lnSpc>
              <a:buFont typeface="Arial"/>
              <a:buChar char="•"/>
            </a:pPr>
            <a:r>
              <a:rPr lang="en-US" sz="2385" spc="95">
                <a:solidFill>
                  <a:srgbClr val="000000"/>
                </a:solidFill>
                <a:latin typeface="Lora"/>
                <a:ea typeface="Lora"/>
                <a:cs typeface="Lora"/>
                <a:sym typeface="Lora"/>
              </a:rPr>
              <a:t>Physical Acts: Includes hitting, shaking, or other forms of physical violence.</a:t>
            </a:r>
          </a:p>
          <a:p>
            <a:pPr algn="just" marL="515025" indent="-257513" lvl="1">
              <a:lnSpc>
                <a:spcPts val="4198"/>
              </a:lnSpc>
              <a:buFont typeface="Arial"/>
              <a:buChar char="•"/>
            </a:pPr>
            <a:r>
              <a:rPr lang="en-US" sz="2385" spc="95">
                <a:solidFill>
                  <a:srgbClr val="000000"/>
                </a:solidFill>
                <a:latin typeface="Lora"/>
                <a:ea typeface="Lora"/>
                <a:cs typeface="Lora"/>
                <a:sym typeface="Lora"/>
              </a:rPr>
              <a:t>Verbal Abuse: Using harsh words, threats, or shaming to control or manipulate a child.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70195" y="0"/>
            <a:ext cx="5017805" cy="10287000"/>
            <a:chOff x="0" y="0"/>
            <a:chExt cx="1321562" cy="2709333"/>
          </a:xfrm>
        </p:grpSpPr>
        <p:sp>
          <p:nvSpPr>
            <p:cNvPr name="Freeform 3" id="3"/>
            <p:cNvSpPr/>
            <p:nvPr/>
          </p:nvSpPr>
          <p:spPr>
            <a:xfrm flipH="false" flipV="false" rot="0">
              <a:off x="0" y="0"/>
              <a:ext cx="1321562" cy="2709333"/>
            </a:xfrm>
            <a:custGeom>
              <a:avLst/>
              <a:gdLst/>
              <a:ahLst/>
              <a:cxnLst/>
              <a:rect r="r" b="b" t="t" l="l"/>
              <a:pathLst>
                <a:path h="2709333" w="1321562">
                  <a:moveTo>
                    <a:pt x="0" y="0"/>
                  </a:moveTo>
                  <a:lnTo>
                    <a:pt x="1321562" y="0"/>
                  </a:lnTo>
                  <a:lnTo>
                    <a:pt x="1321562" y="2709333"/>
                  </a:lnTo>
                  <a:lnTo>
                    <a:pt x="0" y="2709333"/>
                  </a:lnTo>
                  <a:close/>
                </a:path>
              </a:pathLst>
            </a:custGeom>
            <a:solidFill>
              <a:srgbClr val="17726D"/>
            </a:solidFill>
          </p:spPr>
        </p:sp>
        <p:sp>
          <p:nvSpPr>
            <p:cNvPr name="TextBox 4" id="4"/>
            <p:cNvSpPr txBox="true"/>
            <p:nvPr/>
          </p:nvSpPr>
          <p:spPr>
            <a:xfrm>
              <a:off x="0" y="-47625"/>
              <a:ext cx="1321562"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259300" y="9151339"/>
            <a:ext cx="1028700" cy="1135661"/>
            <a:chOff x="0" y="0"/>
            <a:chExt cx="270933" cy="299104"/>
          </a:xfrm>
        </p:grpSpPr>
        <p:sp>
          <p:nvSpPr>
            <p:cNvPr name="Freeform 6" id="6"/>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7" id="7"/>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866642" y="0"/>
            <a:ext cx="1028700" cy="1135661"/>
            <a:chOff x="0" y="0"/>
            <a:chExt cx="270933" cy="299104"/>
          </a:xfrm>
        </p:grpSpPr>
        <p:sp>
          <p:nvSpPr>
            <p:cNvPr name="Freeform 9" id="9"/>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10" id="10"/>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11895342" y="1135661"/>
            <a:ext cx="5363958" cy="8015678"/>
            <a:chOff x="0" y="0"/>
            <a:chExt cx="7151943" cy="10687570"/>
          </a:xfrm>
        </p:grpSpPr>
        <p:pic>
          <p:nvPicPr>
            <p:cNvPr name="Picture 12" id="12"/>
            <p:cNvPicPr>
              <a:picLocks noChangeAspect="true"/>
            </p:cNvPicPr>
            <p:nvPr/>
          </p:nvPicPr>
          <p:blipFill>
            <a:blip r:embed="rId2"/>
            <a:srcRect l="25788" t="0" r="15481" b="0"/>
            <a:stretch>
              <a:fillRect/>
            </a:stretch>
          </p:blipFill>
          <p:spPr>
            <a:xfrm flipH="false" flipV="false">
              <a:off x="0" y="0"/>
              <a:ext cx="7151943" cy="10687570"/>
            </a:xfrm>
            <a:prstGeom prst="rect">
              <a:avLst/>
            </a:prstGeom>
          </p:spPr>
        </p:pic>
      </p:grpSp>
      <p:grpSp>
        <p:nvGrpSpPr>
          <p:cNvPr name="Group 13" id="13"/>
          <p:cNvGrpSpPr/>
          <p:nvPr/>
        </p:nvGrpSpPr>
        <p:grpSpPr>
          <a:xfrm rot="0">
            <a:off x="3268930" y="-1565593"/>
            <a:ext cx="5402508" cy="540250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6" id="16"/>
          <p:cNvSpPr txBox="true"/>
          <p:nvPr/>
        </p:nvSpPr>
        <p:spPr>
          <a:xfrm rot="0">
            <a:off x="709841" y="644031"/>
            <a:ext cx="10505831" cy="849631"/>
          </a:xfrm>
          <a:prstGeom prst="rect">
            <a:avLst/>
          </a:prstGeom>
        </p:spPr>
        <p:txBody>
          <a:bodyPr anchor="t" rtlCol="false" tIns="0" lIns="0" bIns="0" rIns="0">
            <a:spAutoFit/>
          </a:bodyPr>
          <a:lstStyle/>
          <a:p>
            <a:pPr algn="l">
              <a:lnSpc>
                <a:spcPts val="6405"/>
              </a:lnSpc>
            </a:pPr>
            <a:r>
              <a:rPr lang="en-US" sz="6100">
                <a:solidFill>
                  <a:srgbClr val="17726D"/>
                </a:solidFill>
                <a:latin typeface="Dream Avenue"/>
                <a:ea typeface="Dream Avenue"/>
                <a:cs typeface="Dream Avenue"/>
                <a:sym typeface="Dream Avenue"/>
              </a:rPr>
              <a:t>TOPIC OF DISCUSSION</a:t>
            </a:r>
          </a:p>
        </p:txBody>
      </p:sp>
      <p:sp>
        <p:nvSpPr>
          <p:cNvPr name="AutoShape 17" id="17"/>
          <p:cNvSpPr/>
          <p:nvPr/>
        </p:nvSpPr>
        <p:spPr>
          <a:xfrm>
            <a:off x="312361" y="2655041"/>
            <a:ext cx="0" cy="1442010"/>
          </a:xfrm>
          <a:prstGeom prst="line">
            <a:avLst/>
          </a:prstGeom>
          <a:ln cap="flat" w="76200">
            <a:solidFill>
              <a:srgbClr val="EAE4D2"/>
            </a:solidFill>
            <a:prstDash val="solid"/>
            <a:headEnd type="none" len="sm" w="sm"/>
            <a:tailEnd type="none" len="sm" w="sm"/>
          </a:ln>
        </p:spPr>
      </p:sp>
      <p:sp>
        <p:nvSpPr>
          <p:cNvPr name="TextBox 18" id="18"/>
          <p:cNvSpPr txBox="true"/>
          <p:nvPr/>
        </p:nvSpPr>
        <p:spPr>
          <a:xfrm rot="0">
            <a:off x="664815" y="2210720"/>
            <a:ext cx="10716177" cy="7634986"/>
          </a:xfrm>
          <a:prstGeom prst="rect">
            <a:avLst/>
          </a:prstGeom>
        </p:spPr>
        <p:txBody>
          <a:bodyPr anchor="t" rtlCol="false" tIns="0" lIns="0" bIns="0" rIns="0">
            <a:spAutoFit/>
          </a:bodyPr>
          <a:lstStyle/>
          <a:p>
            <a:pPr algn="just" marL="474981" indent="-237491" lvl="1">
              <a:lnSpc>
                <a:spcPts val="3872"/>
              </a:lnSpc>
              <a:buFont typeface="Arial"/>
              <a:buChar char="•"/>
            </a:pPr>
            <a:r>
              <a:rPr lang="en-US" b="true" sz="2200" spc="88">
                <a:solidFill>
                  <a:srgbClr val="000000"/>
                </a:solidFill>
                <a:latin typeface="Lora Bold"/>
                <a:ea typeface="Lora Bold"/>
                <a:cs typeface="Lora Bold"/>
                <a:sym typeface="Lora Bold"/>
              </a:rPr>
              <a:t>Sexual Exploitation:</a:t>
            </a:r>
            <a:r>
              <a:rPr lang="en-US" sz="2200" spc="88">
                <a:solidFill>
                  <a:srgbClr val="000000"/>
                </a:solidFill>
                <a:latin typeface="Lora"/>
                <a:ea typeface="Lora"/>
                <a:cs typeface="Lora"/>
                <a:sym typeface="Lora"/>
              </a:rPr>
              <a:t> Adults may groom children for sexual abuse by building trust and then exploiting that trust.</a:t>
            </a:r>
          </a:p>
          <a:p>
            <a:pPr algn="just" marL="474981" indent="-237491" lvl="1">
              <a:lnSpc>
                <a:spcPts val="3872"/>
              </a:lnSpc>
              <a:buFont typeface="Arial"/>
              <a:buChar char="•"/>
            </a:pPr>
            <a:r>
              <a:rPr lang="en-US" b="true" sz="2200" spc="88">
                <a:solidFill>
                  <a:srgbClr val="000000"/>
                </a:solidFill>
                <a:latin typeface="Lora Bold"/>
                <a:ea typeface="Lora Bold"/>
                <a:cs typeface="Lora Bold"/>
                <a:sym typeface="Lora Bold"/>
              </a:rPr>
              <a:t>Neglectful Behavior:</a:t>
            </a:r>
            <a:r>
              <a:rPr lang="en-US" sz="2200" spc="88">
                <a:solidFill>
                  <a:srgbClr val="000000"/>
                </a:solidFill>
                <a:latin typeface="Lora"/>
                <a:ea typeface="Lora"/>
                <a:cs typeface="Lora"/>
                <a:sym typeface="Lora"/>
              </a:rPr>
              <a:t> Failing to provide adequate supervision, nutrition, or medical care.</a:t>
            </a:r>
          </a:p>
          <a:p>
            <a:pPr algn="just" marL="474981" indent="-237491" lvl="1">
              <a:lnSpc>
                <a:spcPts val="3872"/>
              </a:lnSpc>
              <a:buFont typeface="Arial"/>
              <a:buChar char="•"/>
            </a:pPr>
            <a:r>
              <a:rPr lang="en-US" b="true" sz="2200" spc="88">
                <a:solidFill>
                  <a:srgbClr val="000000"/>
                </a:solidFill>
                <a:latin typeface="Lora Bold"/>
                <a:ea typeface="Lora Bold"/>
                <a:cs typeface="Lora Bold"/>
                <a:sym typeface="Lora Bold"/>
              </a:rPr>
              <a:t>Power Dynamics:</a:t>
            </a:r>
            <a:r>
              <a:rPr lang="en-US" sz="2200" spc="88">
                <a:solidFill>
                  <a:srgbClr val="000000"/>
                </a:solidFill>
                <a:latin typeface="Lora"/>
                <a:ea typeface="Lora"/>
                <a:cs typeface="Lora"/>
                <a:sym typeface="Lora"/>
              </a:rPr>
              <a:t> Abusers often hold positions of power or authority over the child, making it difficult for the child to speak out or escape the situation. This could be a parent, guardian, teacher, or coach.</a:t>
            </a:r>
          </a:p>
          <a:p>
            <a:pPr algn="just">
              <a:lnSpc>
                <a:spcPts val="2816"/>
              </a:lnSpc>
            </a:pPr>
          </a:p>
          <a:p>
            <a:pPr algn="just">
              <a:lnSpc>
                <a:spcPts val="4224"/>
              </a:lnSpc>
            </a:pPr>
            <a:r>
              <a:rPr lang="en-US" b="true" sz="2400" spc="96">
                <a:solidFill>
                  <a:srgbClr val="000000"/>
                </a:solidFill>
                <a:latin typeface="Lora Bold"/>
                <a:ea typeface="Lora Bold"/>
                <a:cs typeface="Lora Bold"/>
                <a:sym typeface="Lora Bold"/>
              </a:rPr>
              <a:t>Cultural and Societal Influences:</a:t>
            </a:r>
          </a:p>
          <a:p>
            <a:pPr algn="just" marL="474981" indent="-237491" lvl="1">
              <a:lnSpc>
                <a:spcPts val="3872"/>
              </a:lnSpc>
              <a:buFont typeface="Arial"/>
              <a:buChar char="•"/>
            </a:pPr>
            <a:r>
              <a:rPr lang="en-US" b="true" sz="2200" spc="88">
                <a:solidFill>
                  <a:srgbClr val="000000"/>
                </a:solidFill>
                <a:latin typeface="Lora Bold"/>
                <a:ea typeface="Lora Bold"/>
                <a:cs typeface="Lora Bold"/>
                <a:sym typeface="Lora Bold"/>
              </a:rPr>
              <a:t>Normalization of Violence:</a:t>
            </a:r>
            <a:r>
              <a:rPr lang="en-US" sz="2200" spc="88">
                <a:solidFill>
                  <a:srgbClr val="000000"/>
                </a:solidFill>
                <a:latin typeface="Lora"/>
                <a:ea typeface="Lora"/>
                <a:cs typeface="Lora"/>
                <a:sym typeface="Lora"/>
              </a:rPr>
              <a:t> Societal attitudes that accept or downplay abusive behavior can perpetuate abuse.</a:t>
            </a:r>
          </a:p>
          <a:p>
            <a:pPr algn="just" marL="474981" indent="-237491" lvl="1">
              <a:lnSpc>
                <a:spcPts val="3872"/>
              </a:lnSpc>
              <a:buFont typeface="Arial"/>
              <a:buChar char="•"/>
            </a:pPr>
            <a:r>
              <a:rPr lang="en-US" b="true" sz="2200" spc="88">
                <a:solidFill>
                  <a:srgbClr val="000000"/>
                </a:solidFill>
                <a:latin typeface="Lora Bold"/>
                <a:ea typeface="Lora Bold"/>
                <a:cs typeface="Lora Bold"/>
                <a:sym typeface="Lora Bold"/>
              </a:rPr>
              <a:t>Stigma and Fear:</a:t>
            </a:r>
            <a:r>
              <a:rPr lang="en-US" sz="2200" spc="88">
                <a:solidFill>
                  <a:srgbClr val="000000"/>
                </a:solidFill>
                <a:latin typeface="Lora"/>
                <a:ea typeface="Lora"/>
                <a:cs typeface="Lora"/>
                <a:sym typeface="Lora"/>
              </a:rPr>
              <a:t> Fear of repercussions or disbelief can prevent children from reporting abuse.</a:t>
            </a:r>
          </a:p>
          <a:p>
            <a:pPr algn="just" marL="474981" indent="-237491" lvl="1">
              <a:lnSpc>
                <a:spcPts val="3872"/>
              </a:lnSpc>
              <a:buFont typeface="Arial"/>
              <a:buChar char="•"/>
            </a:pPr>
            <a:r>
              <a:rPr lang="en-US" b="true" sz="2200" spc="88">
                <a:solidFill>
                  <a:srgbClr val="000000"/>
                </a:solidFill>
                <a:latin typeface="Lora Bold"/>
                <a:ea typeface="Lora Bold"/>
                <a:cs typeface="Lora Bold"/>
                <a:sym typeface="Lora Bold"/>
              </a:rPr>
              <a:t>Substance Abuse:</a:t>
            </a:r>
            <a:r>
              <a:rPr lang="en-US" sz="2200" spc="88">
                <a:solidFill>
                  <a:srgbClr val="000000"/>
                </a:solidFill>
                <a:latin typeface="Lora"/>
                <a:ea typeface="Lora"/>
                <a:cs typeface="Lora"/>
                <a:sym typeface="Lora"/>
              </a:rPr>
              <a:t> Caregivers struggling with addiction may be more likely to neglect or abuse their children due to impaired judgment or inability to meet basic needs.</a:t>
            </a:r>
          </a:p>
        </p:txBody>
      </p:sp>
      <p:grpSp>
        <p:nvGrpSpPr>
          <p:cNvPr name="Group 19" id="19"/>
          <p:cNvGrpSpPr/>
          <p:nvPr/>
        </p:nvGrpSpPr>
        <p:grpSpPr>
          <a:xfrm rot="0">
            <a:off x="10196488" y="1215940"/>
            <a:ext cx="715180" cy="71518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22" id="22"/>
          <p:cNvSpPr txBox="true"/>
          <p:nvPr/>
        </p:nvSpPr>
        <p:spPr>
          <a:xfrm rot="0">
            <a:off x="709841" y="1619391"/>
            <a:ext cx="8173469" cy="396240"/>
          </a:xfrm>
          <a:prstGeom prst="rect">
            <a:avLst/>
          </a:prstGeom>
        </p:spPr>
        <p:txBody>
          <a:bodyPr anchor="t" rtlCol="false" tIns="0" lIns="0" bIns="0" rIns="0">
            <a:spAutoFit/>
          </a:bodyPr>
          <a:lstStyle/>
          <a:p>
            <a:pPr algn="l" marL="0" indent="0" lvl="0">
              <a:lnSpc>
                <a:spcPts val="3359"/>
              </a:lnSpc>
            </a:pPr>
            <a:r>
              <a:rPr lang="en-US" b="true" sz="2400" spc="177">
                <a:solidFill>
                  <a:srgbClr val="000000"/>
                </a:solidFill>
                <a:latin typeface="Lora Bold"/>
                <a:ea typeface="Lora Bold"/>
                <a:cs typeface="Lora Bold"/>
                <a:sym typeface="Lora Bold"/>
              </a:rPr>
              <a:t>HOW DOES CHILD ABBUSE TAKE PLACE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08483" cy="10287000"/>
            <a:chOff x="0" y="0"/>
            <a:chExt cx="1661493" cy="2709333"/>
          </a:xfrm>
        </p:grpSpPr>
        <p:sp>
          <p:nvSpPr>
            <p:cNvPr name="Freeform 3" id="3"/>
            <p:cNvSpPr/>
            <p:nvPr/>
          </p:nvSpPr>
          <p:spPr>
            <a:xfrm flipH="false" flipV="false" rot="0">
              <a:off x="0" y="0"/>
              <a:ext cx="1661494" cy="2709333"/>
            </a:xfrm>
            <a:custGeom>
              <a:avLst/>
              <a:gdLst/>
              <a:ahLst/>
              <a:cxnLst/>
              <a:rect r="r" b="b" t="t" l="l"/>
              <a:pathLst>
                <a:path h="2709333" w="1661494">
                  <a:moveTo>
                    <a:pt x="0" y="0"/>
                  </a:moveTo>
                  <a:lnTo>
                    <a:pt x="1661494" y="0"/>
                  </a:lnTo>
                  <a:lnTo>
                    <a:pt x="1661494" y="2709333"/>
                  </a:lnTo>
                  <a:lnTo>
                    <a:pt x="0" y="2709333"/>
                  </a:lnTo>
                  <a:close/>
                </a:path>
              </a:pathLst>
            </a:custGeom>
            <a:solidFill>
              <a:srgbClr val="17726D"/>
            </a:solidFill>
          </p:spPr>
        </p:sp>
        <p:sp>
          <p:nvSpPr>
            <p:cNvPr name="TextBox 4" id="4"/>
            <p:cNvSpPr txBox="true"/>
            <p:nvPr/>
          </p:nvSpPr>
          <p:spPr>
            <a:xfrm>
              <a:off x="0" y="-47625"/>
              <a:ext cx="1661493"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28700" y="2476335"/>
            <a:ext cx="7168383" cy="6083742"/>
            <a:chOff x="0" y="0"/>
            <a:chExt cx="6350000" cy="5389188"/>
          </a:xfrm>
        </p:grpSpPr>
        <p:sp>
          <p:nvSpPr>
            <p:cNvPr name="Freeform 6" id="6"/>
            <p:cNvSpPr/>
            <p:nvPr/>
          </p:nvSpPr>
          <p:spPr>
            <a:xfrm flipH="false" flipV="false" rot="0">
              <a:off x="0" y="0"/>
              <a:ext cx="6350000" cy="5389188"/>
            </a:xfrm>
            <a:custGeom>
              <a:avLst/>
              <a:gdLst/>
              <a:ahLst/>
              <a:cxnLst/>
              <a:rect r="r" b="b" t="t" l="l"/>
              <a:pathLst>
                <a:path h="5389188" w="6350000">
                  <a:moveTo>
                    <a:pt x="6350000" y="2694626"/>
                  </a:moveTo>
                  <a:cubicBezTo>
                    <a:pt x="6350000" y="4182749"/>
                    <a:pt x="4928476" y="5389188"/>
                    <a:pt x="3175000" y="5389188"/>
                  </a:cubicBezTo>
                  <a:cubicBezTo>
                    <a:pt x="1421498" y="5389188"/>
                    <a:pt x="0" y="4182749"/>
                    <a:pt x="0" y="2694626"/>
                  </a:cubicBezTo>
                  <a:cubicBezTo>
                    <a:pt x="0" y="1206428"/>
                    <a:pt x="1421498" y="0"/>
                    <a:pt x="3175000" y="0"/>
                  </a:cubicBezTo>
                  <a:cubicBezTo>
                    <a:pt x="4928502" y="0"/>
                    <a:pt x="6350000" y="1206428"/>
                    <a:pt x="6350000" y="2694626"/>
                  </a:cubicBezTo>
                  <a:close/>
                </a:path>
              </a:pathLst>
            </a:custGeom>
            <a:blipFill>
              <a:blip r:embed="rId2"/>
              <a:stretch>
                <a:fillRect l="-26048" t="0" r="-1335" b="0"/>
              </a:stretch>
            </a:blipFill>
          </p:spPr>
        </p:sp>
      </p:grpSp>
      <p:sp>
        <p:nvSpPr>
          <p:cNvPr name="Freeform 7" id="7"/>
          <p:cNvSpPr/>
          <p:nvPr/>
        </p:nvSpPr>
        <p:spPr>
          <a:xfrm flipH="false" flipV="false" rot="0">
            <a:off x="1028700" y="1559323"/>
            <a:ext cx="1189176" cy="1137285"/>
          </a:xfrm>
          <a:custGeom>
            <a:avLst/>
            <a:gdLst/>
            <a:ahLst/>
            <a:cxnLst/>
            <a:rect r="r" b="b" t="t" l="l"/>
            <a:pathLst>
              <a:path h="1137285" w="1189176">
                <a:moveTo>
                  <a:pt x="0" y="0"/>
                </a:moveTo>
                <a:lnTo>
                  <a:pt x="1189176" y="0"/>
                </a:lnTo>
                <a:lnTo>
                  <a:pt x="1189176" y="1137285"/>
                </a:lnTo>
                <a:lnTo>
                  <a:pt x="0" y="11372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028700" y="8881660"/>
            <a:ext cx="715180" cy="7151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AE4D2"/>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14871011" y="6031106"/>
            <a:ext cx="5402508" cy="540250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4" id="14"/>
          <p:cNvGrpSpPr/>
          <p:nvPr/>
        </p:nvGrpSpPr>
        <p:grpSpPr>
          <a:xfrm rot="0">
            <a:off x="8259323" y="1028700"/>
            <a:ext cx="8999977" cy="1447635"/>
            <a:chOff x="0" y="0"/>
            <a:chExt cx="11999969" cy="1930180"/>
          </a:xfrm>
        </p:grpSpPr>
        <p:sp>
          <p:nvSpPr>
            <p:cNvPr name="AutoShape 15" id="15"/>
            <p:cNvSpPr/>
            <p:nvPr/>
          </p:nvSpPr>
          <p:spPr>
            <a:xfrm flipV="true">
              <a:off x="89661" y="1879380"/>
              <a:ext cx="6393348" cy="0"/>
            </a:xfrm>
            <a:prstGeom prst="line">
              <a:avLst/>
            </a:prstGeom>
            <a:ln cap="flat" w="101600">
              <a:solidFill>
                <a:srgbClr val="EAE4D2"/>
              </a:solidFill>
              <a:prstDash val="solid"/>
              <a:headEnd type="none" len="sm" w="sm"/>
              <a:tailEnd type="none" len="sm" w="sm"/>
            </a:ln>
          </p:spPr>
        </p:sp>
        <p:sp>
          <p:nvSpPr>
            <p:cNvPr name="TextBox 16" id="16"/>
            <p:cNvSpPr txBox="true"/>
            <p:nvPr/>
          </p:nvSpPr>
          <p:spPr>
            <a:xfrm rot="0">
              <a:off x="0" y="47625"/>
              <a:ext cx="11999969" cy="1585597"/>
            </a:xfrm>
            <a:prstGeom prst="rect">
              <a:avLst/>
            </a:prstGeom>
          </p:spPr>
          <p:txBody>
            <a:bodyPr anchor="t" rtlCol="false" tIns="0" lIns="0" bIns="0" rIns="0">
              <a:spAutoFit/>
            </a:bodyPr>
            <a:lstStyle/>
            <a:p>
              <a:pPr algn="l">
                <a:lnSpc>
                  <a:spcPts val="4515"/>
                </a:lnSpc>
              </a:pPr>
              <a:r>
                <a:rPr lang="en-US" sz="4300">
                  <a:solidFill>
                    <a:srgbClr val="17726D"/>
                  </a:solidFill>
                  <a:latin typeface="Dream Avenue"/>
                  <a:ea typeface="Dream Avenue"/>
                  <a:cs typeface="Dream Avenue"/>
                  <a:sym typeface="Dream Avenue"/>
                </a:rPr>
                <a:t>CONNECTION BETWEEN SEXUAL ASSAULT &amp; CHILD ABBUSE</a:t>
              </a:r>
            </a:p>
          </p:txBody>
        </p:sp>
      </p:grpSp>
      <p:sp>
        <p:nvSpPr>
          <p:cNvPr name="TextBox 17" id="17"/>
          <p:cNvSpPr txBox="true"/>
          <p:nvPr/>
        </p:nvSpPr>
        <p:spPr>
          <a:xfrm rot="0">
            <a:off x="8197083" y="3242721"/>
            <a:ext cx="9535113" cy="5931127"/>
          </a:xfrm>
          <a:prstGeom prst="rect">
            <a:avLst/>
          </a:prstGeom>
        </p:spPr>
        <p:txBody>
          <a:bodyPr anchor="t" rtlCol="false" tIns="0" lIns="0" bIns="0" rIns="0">
            <a:spAutoFit/>
          </a:bodyPr>
          <a:lstStyle/>
          <a:p>
            <a:pPr algn="just" marL="529424" indent="-264712" lvl="1">
              <a:lnSpc>
                <a:spcPts val="4315"/>
              </a:lnSpc>
              <a:buFont typeface="Arial"/>
              <a:buChar char="•"/>
            </a:pPr>
            <a:r>
              <a:rPr lang="en-US" b="true" sz="2452" spc="-90">
                <a:solidFill>
                  <a:srgbClr val="000000"/>
                </a:solidFill>
                <a:latin typeface="Lora Bold"/>
                <a:ea typeface="Lora Bold"/>
                <a:cs typeface="Lora Bold"/>
                <a:sym typeface="Lora Bold"/>
              </a:rPr>
              <a:t>Vulnerability:</a:t>
            </a:r>
            <a:r>
              <a:rPr lang="en-US" sz="2452" spc="-90">
                <a:solidFill>
                  <a:srgbClr val="000000"/>
                </a:solidFill>
                <a:latin typeface="Lora"/>
                <a:ea typeface="Lora"/>
                <a:cs typeface="Lora"/>
                <a:sym typeface="Lora"/>
              </a:rPr>
              <a:t> Children are particularly vulnerable to sexual assault due to their developmental stage, dependency on adults, and often limited understanding of consent.</a:t>
            </a:r>
          </a:p>
          <a:p>
            <a:pPr algn="just">
              <a:lnSpc>
                <a:spcPts val="4315"/>
              </a:lnSpc>
            </a:pPr>
          </a:p>
          <a:p>
            <a:pPr algn="just" marL="529424" indent="-264712" lvl="1">
              <a:lnSpc>
                <a:spcPts val="4315"/>
              </a:lnSpc>
              <a:buFont typeface="Arial"/>
              <a:buChar char="•"/>
            </a:pPr>
            <a:r>
              <a:rPr lang="en-US" b="true" sz="2452" spc="-90">
                <a:solidFill>
                  <a:srgbClr val="000000"/>
                </a:solidFill>
                <a:latin typeface="Lora Bold"/>
                <a:ea typeface="Lora Bold"/>
                <a:cs typeface="Lora Bold"/>
                <a:sym typeface="Lora Bold"/>
              </a:rPr>
              <a:t>Cycle of Abuse:</a:t>
            </a:r>
            <a:r>
              <a:rPr lang="en-US" sz="2452" spc="-90">
                <a:solidFill>
                  <a:srgbClr val="000000"/>
                </a:solidFill>
                <a:latin typeface="Lora"/>
                <a:ea typeface="Lora"/>
                <a:cs typeface="Lora"/>
                <a:sym typeface="Lora"/>
              </a:rPr>
              <a:t> Research suggests that individuals who experience abuse as children may be at greater risk of being victimized or perpetrating abuse later in life.</a:t>
            </a:r>
          </a:p>
          <a:p>
            <a:pPr algn="just">
              <a:lnSpc>
                <a:spcPts val="4315"/>
              </a:lnSpc>
            </a:pPr>
          </a:p>
          <a:p>
            <a:pPr algn="just" marL="529424" indent="-264712" lvl="1">
              <a:lnSpc>
                <a:spcPts val="4315"/>
              </a:lnSpc>
              <a:buFont typeface="Arial"/>
              <a:buChar char="•"/>
            </a:pPr>
            <a:r>
              <a:rPr lang="en-US" b="true" sz="2452" spc="-90">
                <a:solidFill>
                  <a:srgbClr val="000000"/>
                </a:solidFill>
                <a:latin typeface="Lora Bold"/>
                <a:ea typeface="Lora Bold"/>
                <a:cs typeface="Lora Bold"/>
                <a:sym typeface="Lora Bold"/>
              </a:rPr>
              <a:t>Legal and Social Responses:</a:t>
            </a:r>
            <a:r>
              <a:rPr lang="en-US" sz="2452" spc="-90">
                <a:solidFill>
                  <a:srgbClr val="000000"/>
                </a:solidFill>
                <a:latin typeface="Lora"/>
                <a:ea typeface="Lora"/>
                <a:cs typeface="Lora"/>
                <a:sym typeface="Lora"/>
              </a:rPr>
              <a:t> Both issues require robust legal frameworks and social services to protect victims, provide support, and hold perpetrators accountable.</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457494"/>
            <a:ext cx="18288000" cy="1495425"/>
            <a:chOff x="0" y="0"/>
            <a:chExt cx="4816593" cy="393857"/>
          </a:xfrm>
        </p:grpSpPr>
        <p:sp>
          <p:nvSpPr>
            <p:cNvPr name="Freeform 3" id="3"/>
            <p:cNvSpPr/>
            <p:nvPr/>
          </p:nvSpPr>
          <p:spPr>
            <a:xfrm flipH="false" flipV="false" rot="0">
              <a:off x="0" y="0"/>
              <a:ext cx="4816592" cy="393857"/>
            </a:xfrm>
            <a:custGeom>
              <a:avLst/>
              <a:gdLst/>
              <a:ahLst/>
              <a:cxnLst/>
              <a:rect r="r" b="b" t="t" l="l"/>
              <a:pathLst>
                <a:path h="393857" w="4816592">
                  <a:moveTo>
                    <a:pt x="0" y="0"/>
                  </a:moveTo>
                  <a:lnTo>
                    <a:pt x="4816592" y="0"/>
                  </a:lnTo>
                  <a:lnTo>
                    <a:pt x="4816592" y="393857"/>
                  </a:lnTo>
                  <a:lnTo>
                    <a:pt x="0" y="393857"/>
                  </a:lnTo>
                  <a:close/>
                </a:path>
              </a:pathLst>
            </a:custGeom>
            <a:solidFill>
              <a:srgbClr val="17726D"/>
            </a:solidFill>
          </p:spPr>
        </p:sp>
        <p:sp>
          <p:nvSpPr>
            <p:cNvPr name="TextBox 4" id="4"/>
            <p:cNvSpPr txBox="true"/>
            <p:nvPr/>
          </p:nvSpPr>
          <p:spPr>
            <a:xfrm>
              <a:off x="0" y="-47625"/>
              <a:ext cx="4816593" cy="441482"/>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357705" y="7637029"/>
            <a:ext cx="4136867" cy="413686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2365538" y="-696389"/>
            <a:ext cx="3803190" cy="38031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1" id="11"/>
          <p:cNvSpPr txBox="true"/>
          <p:nvPr/>
        </p:nvSpPr>
        <p:spPr>
          <a:xfrm rot="0">
            <a:off x="1698139" y="765151"/>
            <a:ext cx="8147912" cy="984885"/>
          </a:xfrm>
          <a:prstGeom prst="rect">
            <a:avLst/>
          </a:prstGeom>
        </p:spPr>
        <p:txBody>
          <a:bodyPr anchor="t" rtlCol="false" tIns="0" lIns="0" bIns="0" rIns="0">
            <a:spAutoFit/>
          </a:bodyPr>
          <a:lstStyle/>
          <a:p>
            <a:pPr algn="l">
              <a:lnSpc>
                <a:spcPts val="7560"/>
              </a:lnSpc>
            </a:pPr>
            <a:r>
              <a:rPr lang="en-US" sz="7200">
                <a:solidFill>
                  <a:srgbClr val="FFFFFF"/>
                </a:solidFill>
                <a:latin typeface="Dream Avenue"/>
                <a:ea typeface="Dream Avenue"/>
                <a:cs typeface="Dream Avenue"/>
                <a:sym typeface="Dream Avenue"/>
              </a:rPr>
              <a:t>CASE STUDY </a:t>
            </a:r>
          </a:p>
        </p:txBody>
      </p:sp>
      <p:grpSp>
        <p:nvGrpSpPr>
          <p:cNvPr name="Group 12" id="12"/>
          <p:cNvGrpSpPr/>
          <p:nvPr/>
        </p:nvGrpSpPr>
        <p:grpSpPr>
          <a:xfrm rot="0">
            <a:off x="620091" y="3296505"/>
            <a:ext cx="16419355" cy="6482010"/>
            <a:chOff x="0" y="0"/>
            <a:chExt cx="21892473" cy="8642680"/>
          </a:xfrm>
        </p:grpSpPr>
        <p:sp>
          <p:nvSpPr>
            <p:cNvPr name="TextBox 13" id="13"/>
            <p:cNvSpPr txBox="true"/>
            <p:nvPr/>
          </p:nvSpPr>
          <p:spPr>
            <a:xfrm rot="0">
              <a:off x="0" y="615945"/>
              <a:ext cx="21892473" cy="8026735"/>
            </a:xfrm>
            <a:prstGeom prst="rect">
              <a:avLst/>
            </a:prstGeom>
          </p:spPr>
          <p:txBody>
            <a:bodyPr anchor="t" rtlCol="false" tIns="0" lIns="0" bIns="0" rIns="0">
              <a:spAutoFit/>
            </a:bodyPr>
            <a:lstStyle/>
            <a:p>
              <a:pPr algn="just">
                <a:lnSpc>
                  <a:spcPts val="3177"/>
                </a:lnSpc>
              </a:pPr>
            </a:p>
            <a:p>
              <a:pPr algn="just">
                <a:lnSpc>
                  <a:spcPts val="3477"/>
                </a:lnSpc>
              </a:pPr>
              <a:r>
                <a:rPr lang="en-US" sz="2318" b="true">
                  <a:solidFill>
                    <a:srgbClr val="000000"/>
                  </a:solidFill>
                  <a:latin typeface="Lora Bold"/>
                  <a:ea typeface="Lora Bold"/>
                  <a:cs typeface="Lora Bold"/>
                  <a:sym typeface="Lora Bold"/>
                </a:rPr>
                <a:t>Overview</a:t>
              </a:r>
              <a:r>
                <a:rPr lang="en-US" sz="2318">
                  <a:solidFill>
                    <a:srgbClr val="000000"/>
                  </a:solidFill>
                  <a:latin typeface="Lora"/>
                  <a:ea typeface="Lora"/>
                  <a:cs typeface="Lora"/>
                  <a:sym typeface="Lora"/>
                </a:rPr>
                <a:t> </a:t>
              </a:r>
            </a:p>
            <a:p>
              <a:pPr algn="just">
                <a:lnSpc>
                  <a:spcPts val="3177"/>
                </a:lnSpc>
              </a:pPr>
              <a:r>
                <a:rPr lang="en-US" sz="2118">
                  <a:solidFill>
                    <a:srgbClr val="000000"/>
                  </a:solidFill>
                  <a:latin typeface="Lora"/>
                  <a:ea typeface="Lora"/>
                  <a:cs typeface="Lora"/>
                  <a:sym typeface="Lora"/>
                </a:rPr>
                <a:t>In August 2024, a trainee doctor was raped and murdered at RG Kar Medical College and Hospital in Kolkata. This heinous crime ignited protests across India, drawing attention to both gender-based violence and the safety of healthcare workers. The case involved a 31-year-old female doctor who was attacked while on duty during a night shift. The Central Bureau of Investigation (CBI) took over the investigation, leading to several arrests, including a civic volunteer, a former college principal, and a police officer. </a:t>
              </a:r>
            </a:p>
            <a:p>
              <a:pPr algn="just">
                <a:lnSpc>
                  <a:spcPts val="3177"/>
                </a:lnSpc>
              </a:pPr>
            </a:p>
            <a:p>
              <a:pPr algn="just">
                <a:lnSpc>
                  <a:spcPts val="3327"/>
                </a:lnSpc>
              </a:pPr>
              <a:r>
                <a:rPr lang="en-US" sz="2218" b="true">
                  <a:solidFill>
                    <a:srgbClr val="000000"/>
                  </a:solidFill>
                  <a:latin typeface="Lora Bold"/>
                  <a:ea typeface="Lora Bold"/>
                  <a:cs typeface="Lora Bold"/>
                  <a:sym typeface="Lora Bold"/>
                </a:rPr>
                <a:t>Time Line &amp; Incidents</a:t>
              </a:r>
            </a:p>
            <a:p>
              <a:pPr algn="just" marL="457365" indent="-228683" lvl="1">
                <a:lnSpc>
                  <a:spcPts val="3177"/>
                </a:lnSpc>
                <a:buFont typeface="Arial"/>
                <a:buChar char="•"/>
              </a:pPr>
              <a:r>
                <a:rPr lang="en-US" b="true" sz="2118">
                  <a:solidFill>
                    <a:srgbClr val="000000"/>
                  </a:solidFill>
                  <a:latin typeface="Lora Bold"/>
                  <a:ea typeface="Lora Bold"/>
                  <a:cs typeface="Lora Bold"/>
                  <a:sym typeface="Lora Bold"/>
                </a:rPr>
                <a:t>August 8, 2024: The Crime </a:t>
              </a:r>
            </a:p>
            <a:p>
              <a:pPr algn="just">
                <a:lnSpc>
                  <a:spcPts val="3177"/>
                </a:lnSpc>
              </a:pPr>
              <a:r>
                <a:rPr lang="en-US" sz="2118">
                  <a:solidFill>
                    <a:srgbClr val="000000"/>
                  </a:solidFill>
                  <a:latin typeface="Lora"/>
                  <a:ea typeface="Lora"/>
                  <a:cs typeface="Lora"/>
                  <a:sym typeface="Lora"/>
                </a:rPr>
                <a:t>      </a:t>
              </a:r>
              <a:r>
                <a:rPr lang="en-US" sz="2118">
                  <a:solidFill>
                    <a:srgbClr val="000000"/>
                  </a:solidFill>
                  <a:latin typeface="Lora"/>
                  <a:ea typeface="Lora"/>
                  <a:cs typeface="Lora"/>
                  <a:sym typeface="Lora"/>
                </a:rPr>
                <a:t>The victim, a resident doctor at RG Kar Medical College, was resting in a seminar room during her night shift. A civic volunteer      </a:t>
              </a:r>
            </a:p>
            <a:p>
              <a:pPr algn="just">
                <a:lnSpc>
                  <a:spcPts val="3177"/>
                </a:lnSpc>
              </a:pPr>
              <a:r>
                <a:rPr lang="en-US" sz="2118">
                  <a:solidFill>
                    <a:srgbClr val="000000"/>
                  </a:solidFill>
                  <a:latin typeface="Lora"/>
                  <a:ea typeface="Lora"/>
                  <a:cs typeface="Lora"/>
                  <a:sym typeface="Lora"/>
                </a:rPr>
                <a:t>      from Kolkata Police, after consuming alcohol with a friend, returned to the hospital and found her asleep. He raped and       </a:t>
              </a:r>
            </a:p>
            <a:p>
              <a:pPr algn="just">
                <a:lnSpc>
                  <a:spcPts val="3177"/>
                </a:lnSpc>
              </a:pPr>
              <a:r>
                <a:rPr lang="en-US" sz="2118">
                  <a:solidFill>
                    <a:srgbClr val="000000"/>
                  </a:solidFill>
                  <a:latin typeface="Lora"/>
                  <a:ea typeface="Lora"/>
                  <a:cs typeface="Lora"/>
                  <a:sym typeface="Lora"/>
                </a:rPr>
                <a:t>      murdered her in the room, leaving her body behind.</a:t>
              </a:r>
            </a:p>
            <a:p>
              <a:pPr algn="just">
                <a:lnSpc>
                  <a:spcPts val="3177"/>
                </a:lnSpc>
              </a:pPr>
            </a:p>
            <a:p>
              <a:pPr algn="just">
                <a:lnSpc>
                  <a:spcPts val="3177"/>
                </a:lnSpc>
              </a:pPr>
            </a:p>
            <a:p>
              <a:pPr algn="just">
                <a:lnSpc>
                  <a:spcPts val="3177"/>
                </a:lnSpc>
              </a:pPr>
            </a:p>
          </p:txBody>
        </p:sp>
        <p:sp>
          <p:nvSpPr>
            <p:cNvPr name="TextBox 14" id="14"/>
            <p:cNvSpPr txBox="true"/>
            <p:nvPr/>
          </p:nvSpPr>
          <p:spPr>
            <a:xfrm rot="0">
              <a:off x="0" y="-47625"/>
              <a:ext cx="21892473" cy="529331"/>
            </a:xfrm>
            <a:prstGeom prst="rect">
              <a:avLst/>
            </a:prstGeom>
          </p:spPr>
          <p:txBody>
            <a:bodyPr anchor="t" rtlCol="false" tIns="0" lIns="0" bIns="0" rIns="0">
              <a:spAutoFit/>
            </a:bodyPr>
            <a:lstStyle/>
            <a:p>
              <a:pPr algn="l">
                <a:lnSpc>
                  <a:spcPts val="3389"/>
                </a:lnSpc>
              </a:pPr>
            </a:p>
          </p:txBody>
        </p:sp>
      </p:grpSp>
      <p:sp>
        <p:nvSpPr>
          <p:cNvPr name="TextBox 15" id="15"/>
          <p:cNvSpPr txBox="true"/>
          <p:nvPr/>
        </p:nvSpPr>
        <p:spPr>
          <a:xfrm rot="0">
            <a:off x="839945" y="2054763"/>
            <a:ext cx="16586193" cy="2397760"/>
          </a:xfrm>
          <a:prstGeom prst="rect">
            <a:avLst/>
          </a:prstGeom>
        </p:spPr>
        <p:txBody>
          <a:bodyPr anchor="t" rtlCol="false" tIns="0" lIns="0" bIns="0" rIns="0">
            <a:spAutoFit/>
          </a:bodyPr>
          <a:lstStyle/>
          <a:p>
            <a:pPr algn="ctr">
              <a:lnSpc>
                <a:spcPts val="6440"/>
              </a:lnSpc>
            </a:pPr>
            <a:r>
              <a:rPr lang="en-US" sz="4600">
                <a:solidFill>
                  <a:srgbClr val="000000"/>
                </a:solidFill>
                <a:latin typeface="Lora"/>
                <a:ea typeface="Lora"/>
                <a:cs typeface="Lora"/>
                <a:sym typeface="Lora"/>
              </a:rPr>
              <a:t> Rape and Murder of a Trainee Doctor at RG Kar </a:t>
            </a:r>
          </a:p>
          <a:p>
            <a:pPr algn="ctr">
              <a:lnSpc>
                <a:spcPts val="6440"/>
              </a:lnSpc>
            </a:pPr>
            <a:r>
              <a:rPr lang="en-US" sz="4600">
                <a:solidFill>
                  <a:srgbClr val="000000"/>
                </a:solidFill>
                <a:latin typeface="Lora"/>
                <a:ea typeface="Lora"/>
                <a:cs typeface="Lora"/>
                <a:sym typeface="Lora"/>
              </a:rPr>
              <a:t>Medical College (2024)</a:t>
            </a:r>
          </a:p>
          <a:p>
            <a:pPr algn="ctr">
              <a:lnSpc>
                <a:spcPts val="644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DAGTHYpZrLE</dc:identifier>
  <dcterms:modified xsi:type="dcterms:W3CDTF">2011-08-01T06:04:30Z</dcterms:modified>
  <cp:revision>1</cp:revision>
  <dc:title>Breaking the Silence</dc:title>
</cp:coreProperties>
</file>